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1" r:id="rId2"/>
    <p:sldId id="258" r:id="rId3"/>
    <p:sldId id="260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309" r:id="rId12"/>
    <p:sldId id="290" r:id="rId13"/>
    <p:sldId id="291" r:id="rId14"/>
    <p:sldId id="292" r:id="rId15"/>
    <p:sldId id="293" r:id="rId16"/>
    <p:sldId id="295" r:id="rId17"/>
    <p:sldId id="294" r:id="rId18"/>
    <p:sldId id="296" r:id="rId19"/>
    <p:sldId id="297" r:id="rId20"/>
    <p:sldId id="298" r:id="rId21"/>
    <p:sldId id="310" r:id="rId22"/>
    <p:sldId id="311" r:id="rId23"/>
    <p:sldId id="312" r:id="rId24"/>
    <p:sldId id="313" r:id="rId25"/>
    <p:sldId id="314" r:id="rId26"/>
    <p:sldId id="315" r:id="rId27"/>
    <p:sldId id="278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  <p:extLst>
    <p:ext uri="{521415D9-36F7-43E2-AB2F-B90AF26B5E84}">
      <p14:sectionLst xmlns:p14="http://schemas.microsoft.com/office/powerpoint/2010/main">
        <p14:section name="默认节" id="{5CAD0BAC-609C-4F3D-8B9E-FA59A2AC7DA1}">
          <p14:sldIdLst>
            <p14:sldId id="281"/>
            <p14:sldId id="258"/>
            <p14:sldId id="260"/>
            <p14:sldId id="283"/>
            <p14:sldId id="284"/>
            <p14:sldId id="285"/>
            <p14:sldId id="286"/>
            <p14:sldId id="287"/>
            <p14:sldId id="288"/>
            <p14:sldId id="289"/>
            <p14:sldId id="30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310"/>
            <p14:sldId id="311"/>
            <p14:sldId id="312"/>
            <p14:sldId id="313"/>
            <p14:sldId id="314"/>
            <p14:sldId id="31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/>
      <a:tcStyle>
        <a:tcBdr/>
        <a:fill>
          <a:solidFill>
            <a:srgbClr val="E6F5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/>
      <a:tcStyle>
        <a:tcBdr/>
        <a:fill>
          <a:solidFill>
            <a:srgbClr val="F2F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/>
      <a:tcStyle>
        <a:tcBdr/>
        <a:fill>
          <a:solidFill>
            <a:srgbClr val="FCE8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6" autoAdjust="0"/>
    <p:restoredTop sz="80338" autoAdjust="0"/>
  </p:normalViewPr>
  <p:slideViewPr>
    <p:cSldViewPr snapToGrid="0" snapToObjects="1">
      <p:cViewPr varScale="1">
        <p:scale>
          <a:sx n="114" d="100"/>
          <a:sy n="114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EA7DFF28-3CBD-49FC-9F2C-B473367A78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A64D82D9-3A45-44E0-8AB4-43D520A74713}"/>
              </a:ext>
            </a:extLst>
          </p:cNvPr>
          <p:cNvGrpSpPr/>
          <p:nvPr userDrawn="1"/>
        </p:nvGrpSpPr>
        <p:grpSpPr>
          <a:xfrm>
            <a:off x="8939031" y="-32431"/>
            <a:ext cx="3145240" cy="2130695"/>
            <a:chOff x="0" y="0"/>
            <a:chExt cx="3145239" cy="2130693"/>
          </a:xfrm>
        </p:grpSpPr>
        <p:pic>
          <p:nvPicPr>
            <p:cNvPr id="7" name="Picture 13" descr="Picture 13">
              <a:extLst>
                <a:ext uri="{FF2B5EF4-FFF2-40B4-BE49-F238E27FC236}">
                  <a16:creationId xmlns:a16="http://schemas.microsoft.com/office/drawing/2014/main" id="{30015B96-026F-4298-9334-224F4D3AF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30694" cy="2130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310B41B4-F33E-4F0C-B846-4A6DD80BD19E}"/>
                </a:ext>
              </a:extLst>
            </p:cNvPr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>
                  <a:latin typeface="LiHei Pro Medium"/>
                  <a:ea typeface="LiHei Pro Medium"/>
                  <a:cs typeface="LiHei Pro Medium"/>
                  <a:sym typeface="LiHei Pro Medium"/>
                </a:defRPr>
              </a:lvl1pPr>
            </a:lstStyle>
            <a:p>
              <a:r>
                <a:rPr dirty="0" err="1"/>
                <a:t>学院</a:t>
              </a:r>
              <a:endParaRPr dirty="0"/>
            </a:p>
          </p:txBody>
        </p:sp>
      </p:grp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DCAD4737-D407-4907-A2A1-DC91DEBFE238}"/>
              </a:ext>
            </a:extLst>
          </p:cNvPr>
          <p:cNvSpPr/>
          <p:nvPr userDrawn="1"/>
        </p:nvSpPr>
        <p:spPr>
          <a:xfrm rot="16200000">
            <a:off x="-650724" y="650723"/>
            <a:ext cx="6858001" cy="5556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3394"/>
                </a:moveTo>
                <a:lnTo>
                  <a:pt x="12061" y="21121"/>
                </a:lnTo>
                <a:lnTo>
                  <a:pt x="12055" y="21127"/>
                </a:lnTo>
                <a:lnTo>
                  <a:pt x="12046" y="21133"/>
                </a:lnTo>
                <a:lnTo>
                  <a:pt x="11964" y="21199"/>
                </a:lnTo>
                <a:lnTo>
                  <a:pt x="11921" y="21216"/>
                </a:lnTo>
                <a:lnTo>
                  <a:pt x="11674" y="21382"/>
                </a:lnTo>
                <a:cubicBezTo>
                  <a:pt x="11405" y="21522"/>
                  <a:pt x="11110" y="21600"/>
                  <a:pt x="10800" y="21600"/>
                </a:cubicBezTo>
                <a:cubicBezTo>
                  <a:pt x="10490" y="21600"/>
                  <a:pt x="10195" y="21522"/>
                  <a:pt x="9926" y="21382"/>
                </a:cubicBezTo>
                <a:lnTo>
                  <a:pt x="9679" y="21216"/>
                </a:lnTo>
                <a:lnTo>
                  <a:pt x="9636" y="21199"/>
                </a:lnTo>
                <a:lnTo>
                  <a:pt x="9554" y="21133"/>
                </a:lnTo>
                <a:lnTo>
                  <a:pt x="9545" y="21127"/>
                </a:lnTo>
                <a:lnTo>
                  <a:pt x="9539" y="21121"/>
                </a:lnTo>
                <a:lnTo>
                  <a:pt x="0" y="13394"/>
                </a:lnTo>
                <a:close/>
                <a:moveTo>
                  <a:pt x="21600" y="0"/>
                </a:moveTo>
                <a:lnTo>
                  <a:pt x="21600" y="13394"/>
                </a:lnTo>
                <a:lnTo>
                  <a:pt x="0" y="13394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文本"/>
          <p:cNvSpPr txBox="1">
            <a:spLocks noGrp="1"/>
          </p:cNvSpPr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06" name="Picture Placeholder 14"/>
          <p:cNvSpPr>
            <a:spLocks noGrp="1"/>
          </p:cNvSpPr>
          <p:nvPr>
            <p:ph type="pic" idx="13"/>
          </p:nvPr>
        </p:nvSpPr>
        <p:spPr>
          <a:xfrm>
            <a:off x="0" y="-1"/>
            <a:ext cx="12192001" cy="4800601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rIns="9143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10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09999" y="5367337"/>
            <a:ext cx="10561420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6"/>
          <p:cNvSpPr/>
          <p:nvPr/>
        </p:nvSpPr>
        <p:spPr>
          <a:xfrm>
            <a:off x="631696" y="1081456"/>
            <a:ext cx="6332418" cy="3239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标题文本"/>
          <p:cNvSpPr txBox="1">
            <a:spLocks noGrp="1"/>
          </p:cNvSpPr>
          <p:nvPr>
            <p:ph type="title"/>
          </p:nvPr>
        </p:nvSpPr>
        <p:spPr>
          <a:xfrm>
            <a:off x="850984" y="1238502"/>
            <a:ext cx="5893841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11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53189" y="4443679"/>
            <a:ext cx="5891638" cy="713242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574642" y="1081455"/>
            <a:ext cx="3810002" cy="4075467"/>
          </a:xfrm>
          <a:prstGeom prst="rect">
            <a:avLst/>
          </a:prstGeom>
        </p:spPr>
        <p:txBody>
          <a:bodyPr anchor="t"/>
          <a:lstStyle/>
          <a:p>
            <a:pPr marL="0" lvl="0" indent="0">
              <a:buClrTx/>
              <a:buSzTx/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6"/>
          <p:cNvSpPr/>
          <p:nvPr/>
        </p:nvSpPr>
        <p:spPr>
          <a:xfrm>
            <a:off x="1140883" y="2286585"/>
            <a:ext cx="4895117" cy="2503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标题文本"/>
          <p:cNvSpPr txBox="1">
            <a:spLocks noGrp="1"/>
          </p:cNvSpPr>
          <p:nvPr>
            <p:ph type="title"/>
          </p:nvPr>
        </p:nvSpPr>
        <p:spPr>
          <a:xfrm>
            <a:off x="1357088" y="2435956"/>
            <a:ext cx="4382522" cy="20077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2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1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137" name="正文级别 1…"/>
          <p:cNvSpPr txBox="1">
            <a:spLocks noGrp="1"/>
          </p:cNvSpPr>
          <p:nvPr>
            <p:ph type="body" idx="1"/>
          </p:nvPr>
        </p:nvSpPr>
        <p:spPr>
          <a:xfrm>
            <a:off x="809999" y="2184400"/>
            <a:ext cx="10563286" cy="3674399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1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reeform 6"/>
          <p:cNvSpPr/>
          <p:nvPr/>
        </p:nvSpPr>
        <p:spPr>
          <a:xfrm>
            <a:off x="7669651" y="446088"/>
            <a:ext cx="4522350" cy="5414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标题文本"/>
          <p:cNvSpPr txBox="1">
            <a:spLocks noGrp="1"/>
          </p:cNvSpPr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47" name="正文级别 1…"/>
          <p:cNvSpPr txBox="1">
            <a:spLocks noGrp="1"/>
          </p:cNvSpPr>
          <p:nvPr>
            <p:ph type="body" idx="1"/>
          </p:nvPr>
        </p:nvSpPr>
        <p:spPr>
          <a:xfrm>
            <a:off x="810000" y="446089"/>
            <a:ext cx="6611541" cy="5414963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14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23" name="正文级别 1…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32" name="正文级别 1…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51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18712" y="2222287"/>
            <a:ext cx="5185874" cy="3638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6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14727" y="2174875"/>
            <a:ext cx="5189858" cy="576263"/>
          </a:xfrm>
          <a:prstGeom prst="rect">
            <a:avLst/>
          </a:prstGeom>
        </p:spPr>
        <p:txBody>
          <a:bodyPr anchor="b"/>
          <a:lstStyle>
            <a:lvl1pPr marL="0" indent="0" algn="ctr">
              <a:buClrTx/>
              <a:buSzTx/>
              <a:buNone/>
              <a:defRPr sz="2000"/>
            </a:lvl1pPr>
            <a:lvl2pPr marL="0" indent="457200" algn="ctr">
              <a:buClrTx/>
              <a:buSzTx/>
              <a:buNone/>
              <a:defRPr sz="2000"/>
            </a:lvl2pPr>
            <a:lvl3pPr marL="0" indent="914400" algn="ctr">
              <a:buClrTx/>
              <a:buSzTx/>
              <a:buNone/>
              <a:defRPr sz="2000"/>
            </a:lvl3pPr>
            <a:lvl4pPr marL="0" indent="1371600" algn="ctr">
              <a:buClrTx/>
              <a:buSzTx/>
              <a:buNone/>
              <a:defRPr sz="2000"/>
            </a:lvl4pPr>
            <a:lvl5pPr marL="0" indent="1828800" algn="ctr">
              <a:buClrTx/>
              <a:buSzTx/>
              <a:buNone/>
              <a:defRPr sz="20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7414" y="2174874"/>
            <a:ext cx="5194584" cy="576264"/>
          </a:xfrm>
          <a:prstGeom prst="rect">
            <a:avLst/>
          </a:prstGeom>
        </p:spPr>
        <p:txBody>
          <a:bodyPr anchor="b"/>
          <a:lstStyle/>
          <a:p>
            <a:pPr marL="0" lvl="0" indent="0" algn="ctr">
              <a:buClrTx/>
              <a:buSzTx/>
              <a:buNone/>
              <a:defRPr sz="2000"/>
            </a:pPr>
            <a:r>
              <a:rPr lang="zh-CN" altLang="en-US"/>
              <a:t>编辑母版文本样式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dirty="0"/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/>
          <p:nvPr/>
        </p:nvSpPr>
        <p:spPr>
          <a:xfrm>
            <a:off x="1073151" y="446087"/>
            <a:ext cx="3547533" cy="1814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" name="标题文本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35" cy="161839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86" name="正文级别 1…"/>
          <p:cNvSpPr txBox="1">
            <a:spLocks noGrp="1"/>
          </p:cNvSpPr>
          <p:nvPr>
            <p:ph type="body" idx="1"/>
          </p:nvPr>
        </p:nvSpPr>
        <p:spPr>
          <a:xfrm>
            <a:off x="4855633" y="446087"/>
            <a:ext cx="6252634" cy="54149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dirty="0"/>
          </a:p>
        </p:txBody>
      </p:sp>
      <p:sp>
        <p:nvSpPr>
          <p:cNvPr id="8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3150" y="2260737"/>
            <a:ext cx="3547535" cy="3600312"/>
          </a:xfrm>
          <a:prstGeom prst="rect">
            <a:avLst/>
          </a:prstGeom>
        </p:spPr>
        <p:txBody>
          <a:bodyPr/>
          <a:lstStyle/>
          <a:p>
            <a:pPr marL="0" lvl="0" indent="0">
              <a:buClrTx/>
              <a:buSzTx/>
              <a:buNone/>
              <a:defRPr sz="1400"/>
            </a:pPr>
            <a:r>
              <a:rPr lang="zh-CN" altLang="en-US" dirty="0"/>
              <a:t>编辑母版文本样式</a:t>
            </a:r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文本"/>
          <p:cNvSpPr txBox="1">
            <a:spLocks noGrp="1"/>
          </p:cNvSpPr>
          <p:nvPr>
            <p:ph type="title"/>
          </p:nvPr>
        </p:nvSpPr>
        <p:spPr>
          <a:xfrm>
            <a:off x="814727" y="727522"/>
            <a:ext cx="4852989" cy="1617164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96" name="Picture Placeholder 11"/>
          <p:cNvSpPr>
            <a:spLocks noGrp="1"/>
          </p:cNvSpPr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rIns="91439" anchor="t">
            <a:noAutofit/>
          </a:bodyPr>
          <a:lstStyle/>
          <a:p>
            <a:r>
              <a:rPr lang="zh-CN" altLang="en-US"/>
              <a:t>单击图标添加图片</a:t>
            </a:r>
            <a:endParaRPr/>
          </a:p>
        </p:txBody>
      </p:sp>
      <p:sp>
        <p:nvSpPr>
          <p:cNvPr id="9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14727" y="2344684"/>
            <a:ext cx="4852989" cy="3516365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/>
          </a:p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609010" y="6080087"/>
            <a:ext cx="315834" cy="326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/>
          <p:nvPr/>
        </p:nvSpPr>
        <p:spPr>
          <a:xfrm>
            <a:off x="0" y="-1"/>
            <a:ext cx="12192001" cy="218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16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417637"/>
            <a:ext cx="10972800" cy="4891088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3FAC0617-FED1-41A4-A4A2-470812E5D147}"/>
              </a:ext>
            </a:extLst>
          </p:cNvPr>
          <p:cNvGrpSpPr/>
          <p:nvPr userDrawn="1"/>
        </p:nvGrpSpPr>
        <p:grpSpPr>
          <a:xfrm>
            <a:off x="8939031" y="-32431"/>
            <a:ext cx="3145240" cy="2130695"/>
            <a:chOff x="0" y="0"/>
            <a:chExt cx="3145239" cy="2130693"/>
          </a:xfrm>
        </p:grpSpPr>
        <p:pic>
          <p:nvPicPr>
            <p:cNvPr id="7" name="Picture 13" descr="Picture 13">
              <a:extLst>
                <a:ext uri="{FF2B5EF4-FFF2-40B4-BE49-F238E27FC236}">
                  <a16:creationId xmlns:a16="http://schemas.microsoft.com/office/drawing/2014/main" id="{30418BDC-341F-46CB-8414-1BF94B007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0" y="0"/>
              <a:ext cx="2130694" cy="2130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F890D228-7334-45A0-B8E4-47D05F53D34B}"/>
                </a:ext>
              </a:extLst>
            </p:cNvPr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>
                  <a:latin typeface="LiHei Pro Medium"/>
                  <a:ea typeface="LiHei Pro Medium"/>
                  <a:cs typeface="LiHei Pro Medium"/>
                  <a:sym typeface="LiHei Pro Medium"/>
                </a:defRPr>
              </a:lvl1pPr>
            </a:lstStyle>
            <a:p>
              <a:r>
                <a:t>学院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3429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宋体" panose="02010600030101010101" pitchFamily="2" charset="-122"/>
          <a:ea typeface="宋体" panose="02010600030101010101" pitchFamily="2" charset="-122"/>
          <a:cs typeface="+mn-cs"/>
          <a:sym typeface="Century Gothic"/>
        </a:defRPr>
      </a:lvl1pPr>
      <a:lvl2pPr marL="778668" marR="0" indent="-321468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宋体" panose="02010600030101010101" pitchFamily="2" charset="-122"/>
          <a:ea typeface="宋体" panose="02010600030101010101" pitchFamily="2" charset="-122"/>
          <a:cs typeface="+mn-cs"/>
          <a:sym typeface="Century Gothic"/>
        </a:defRPr>
      </a:lvl2pPr>
      <a:lvl3pPr marL="1208314" marR="0" indent="-293914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宋体" panose="02010600030101010101" pitchFamily="2" charset="-122"/>
          <a:ea typeface="宋体" panose="02010600030101010101" pitchFamily="2" charset="-122"/>
          <a:cs typeface="+mn-cs"/>
          <a:sym typeface="Century Gothic"/>
        </a:defRPr>
      </a:lvl3pPr>
      <a:lvl4pPr marL="17145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宋体" panose="02010600030101010101" pitchFamily="2" charset="-122"/>
          <a:ea typeface="宋体" panose="02010600030101010101" pitchFamily="2" charset="-122"/>
          <a:cs typeface="+mn-cs"/>
          <a:sym typeface="Century Gothic"/>
        </a:defRPr>
      </a:lvl4pPr>
      <a:lvl5pPr marL="21717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宋体" panose="02010600030101010101" pitchFamily="2" charset="-122"/>
          <a:ea typeface="宋体" panose="02010600030101010101" pitchFamily="2" charset="-122"/>
          <a:cs typeface="+mn-cs"/>
          <a:sym typeface="Century Gothic"/>
        </a:defRPr>
      </a:lvl5pPr>
      <a:lvl6pPr marL="25143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29143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3143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714300" marR="0" indent="-3429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7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hyperlink" Target="https://github.com/duozhanggithub/HuanIN_Lecture/blob/master/HuanIn_Lecture_6_face_generation.ipynb" TargetMode="External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ozhanggithub/HuanIN_Lecture/blob/master/HuanIn_Lecture_6_MNIST_GAN.ipynb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dacity.com/course/deep-learning-pytorch--ud188" TargetMode="External"/><Relationship Id="rId4" Type="http://schemas.openxmlformats.org/officeDocument/2006/relationships/hyperlink" Target="https://www.udacity.com/course/deep-learning-nanodegree--nd10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3E3A-1948-4EA8-91EF-294AB7FF414B}"/>
              </a:ext>
            </a:extLst>
          </p:cNvPr>
          <p:cNvSpPr txBox="1">
            <a:spLocks/>
          </p:cNvSpPr>
          <p:nvPr/>
        </p:nvSpPr>
        <p:spPr>
          <a:xfrm>
            <a:off x="6214687" y="1895323"/>
            <a:ext cx="5341748" cy="4792167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2pPr>
            <a:lvl3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3pPr>
            <a:lvl4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4pPr>
            <a:lvl5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5pPr>
            <a:lvl6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zh-CN" altLang="zh-CN" sz="44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主要深度学习方法简介及代码演示（2）：循环神经网络</a:t>
            </a:r>
            <a:endParaRPr lang="en-US" altLang="zh-CN" sz="44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spcAft>
                <a:spcPts val="600"/>
              </a:spcAft>
            </a:pPr>
            <a:r>
              <a:rPr lang="zh-CN" altLang="zh-CN" sz="44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生成对抗网络</a:t>
            </a:r>
            <a:endParaRPr lang="en-US" sz="4400" cap="al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09772-8097-4300-AB00-5309FD380B49}"/>
              </a:ext>
            </a:extLst>
          </p:cNvPr>
          <p:cNvSpPr txBox="1">
            <a:spLocks/>
          </p:cNvSpPr>
          <p:nvPr/>
        </p:nvSpPr>
        <p:spPr>
          <a:xfrm>
            <a:off x="521244" y="3997966"/>
            <a:ext cx="3716504" cy="1613190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pPr marL="0" indent="0" algn="ctr">
              <a:lnSpc>
                <a:spcPct val="80000"/>
              </a:lnSpc>
              <a:buNone/>
              <a:defRPr sz="19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zh-CN" altLang="en-US" sz="1900" b="1" dirty="0">
                <a:latin typeface="Times New Roman"/>
                <a:ea typeface="Times New Roman"/>
                <a:cs typeface="Times New Roman"/>
                <a:sym typeface="Times New Roman"/>
              </a:rPr>
              <a:t>主讲人</a:t>
            </a:r>
            <a:r>
              <a:rPr lang="zh-CN" altLang="en-US" sz="1900" dirty="0">
                <a:latin typeface="LiHei Pro Medium"/>
                <a:ea typeface="LiHei Pro Medium"/>
                <a:cs typeface="LiHei Pro Medium"/>
                <a:sym typeface="LiHei Pro Medium"/>
              </a:rPr>
              <a:t>：</a:t>
            </a:r>
            <a:endParaRPr lang="zh-CN" altLang="en-US" sz="2800" b="1" dirty="0">
              <a:latin typeface="LiHei Pro Medium"/>
              <a:ea typeface="LiHei Pro Medium"/>
              <a:cs typeface="LiHei Pro Medium"/>
              <a:sym typeface="LiHei Pro Medium"/>
            </a:endParaRPr>
          </a:p>
          <a:p>
            <a:pPr marL="0" indent="0" algn="ctr">
              <a:lnSpc>
                <a:spcPct val="80000"/>
              </a:lnSpc>
              <a:spcBef>
                <a:spcPts val="1000"/>
              </a:spcBef>
              <a:buNone/>
              <a:defRPr sz="44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zh-CN" altLang="en-US" sz="4400" b="1" dirty="0">
                <a:latin typeface="Times New Roman"/>
                <a:ea typeface="Times New Roman"/>
                <a:cs typeface="Times New Roman"/>
                <a:sym typeface="Times New Roman"/>
              </a:rPr>
              <a:t>张铎博士</a:t>
            </a:r>
            <a:endParaRPr lang="en-US" sz="44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2393ABF-DE89-48F8-9154-8248D162E914}"/>
              </a:ext>
            </a:extLst>
          </p:cNvPr>
          <p:cNvSpPr txBox="1"/>
          <p:nvPr/>
        </p:nvSpPr>
        <p:spPr>
          <a:xfrm>
            <a:off x="5247398" y="1920263"/>
            <a:ext cx="665823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LiHei Pro Medium"/>
                <a:ea typeface="LiHei Pro Medium"/>
                <a:cs typeface="LiHei Pro Medium"/>
                <a:sym typeface="LiHei Pro Medium"/>
              </a:defRPr>
            </a:pPr>
            <a:r>
              <a:rPr lang="zh-CN" altLang="en-US" sz="3600" dirty="0">
                <a:solidFill>
                  <a:srgbClr val="FFFFFF"/>
                </a:solidFill>
                <a:latin typeface="LiHei Pro Medium"/>
              </a:rPr>
              <a:t>面向水行业的机器学习第六节</a:t>
            </a:r>
            <a:r>
              <a:rPr sz="3600" dirty="0">
                <a:solidFill>
                  <a:srgbClr val="FFFFFF"/>
                </a:solidFill>
                <a:latin typeface="LiHei Pro Medium"/>
              </a:rPr>
              <a:t>----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2AA57-5614-4655-8463-3FAB51EA3B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492"/>
          <a:stretch/>
        </p:blipFill>
        <p:spPr>
          <a:xfrm>
            <a:off x="779854" y="485625"/>
            <a:ext cx="3516929" cy="354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3743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3D21AE-F746-49EF-9D58-A564AFC80CC8}"/>
              </a:ext>
            </a:extLst>
          </p:cNvPr>
          <p:cNvSpPr/>
          <p:nvPr/>
        </p:nvSpPr>
        <p:spPr>
          <a:xfrm>
            <a:off x="670297" y="3180758"/>
            <a:ext cx="4738273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Forget gate</a:t>
            </a:r>
            <a:r>
              <a: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 typeface="Century" panose="02040604050505020304" pitchFamily="18" charset="0"/>
              <a:buChar char="♦"/>
            </a:pP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 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0-1 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之间的值，越接近 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意味着越应该丢弃，反之相反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4" descr="https://cdn-images-1.medium.com/max/800/1*TTmYy7Sy8uUXxUXfzmoKbA.gif">
            <a:extLst>
              <a:ext uri="{FF2B5EF4-FFF2-40B4-BE49-F238E27FC236}">
                <a16:creationId xmlns:a16="http://schemas.microsoft.com/office/drawing/2014/main" id="{2D4F5A81-7249-4297-9A4C-499100F494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43" y="-1"/>
            <a:ext cx="6485357" cy="30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9A160DC-BF45-47C4-B5C1-043F9832C2E9}"/>
              </a:ext>
            </a:extLst>
          </p:cNvPr>
          <p:cNvSpPr/>
          <p:nvPr/>
        </p:nvSpPr>
        <p:spPr>
          <a:xfrm>
            <a:off x="5836819" y="3146768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 gate:</a:t>
            </a: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 typeface="Century" panose="02040604050505020304" pitchFamily="18" charset="0"/>
              <a:buChar char="♦"/>
            </a:pP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Sigmoid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函数（红色圆圈）：接收前一层隐藏状态的信息 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当前输入的信息，输出在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0-1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之间，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表示不重要，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表示重要</a:t>
            </a: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 typeface="Century" panose="02040604050505020304" pitchFamily="18" charset="0"/>
              <a:buChar char="♦"/>
            </a:pP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Tanh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函数（蓝色圆圈）：输入为前一层隐藏状态的信息 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当前输入的信息。将输出与 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sigmoid 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的输出值相乘，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sigmoid 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的输出值将决定 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tanh 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的输出值中哪些信息是重要且需保留的</a:t>
            </a:r>
          </a:p>
        </p:txBody>
      </p:sp>
      <p:pic>
        <p:nvPicPr>
          <p:cNvPr id="12" name="Picture 2" descr="https://cdn-images-1.medium.com/max/800/1*GjehOa513_BgpDDP6Vkw2Q.gif">
            <a:extLst>
              <a:ext uri="{FF2B5EF4-FFF2-40B4-BE49-F238E27FC236}">
                <a16:creationId xmlns:a16="http://schemas.microsoft.com/office/drawing/2014/main" id="{5E02DABE-BF1B-47DE-A58B-8B55B72DF9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5836821" cy="30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989254B-DDD6-4BA2-B32A-4A774AA270E4}"/>
                  </a:ext>
                </a:extLst>
              </p:cNvPr>
              <p:cNvSpPr/>
              <p:nvPr/>
            </p:nvSpPr>
            <p:spPr>
              <a:xfrm>
                <a:off x="1488111" y="4211809"/>
                <a:ext cx="3102644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989254B-DDD6-4BA2-B32A-4A774AA27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111" y="4211809"/>
                <a:ext cx="3102644" cy="411651"/>
              </a:xfrm>
              <a:prstGeom prst="rect">
                <a:avLst/>
              </a:prstGeom>
              <a:blipFill rotWithShape="0">
                <a:blip r:embed="rId4"/>
                <a:stretch>
                  <a:fillRect t="-153731" r="-20825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8555C1-E8F7-4194-814E-5141FAA5FC76}"/>
                  </a:ext>
                </a:extLst>
              </p:cNvPr>
              <p:cNvSpPr/>
              <p:nvPr/>
            </p:nvSpPr>
            <p:spPr>
              <a:xfrm>
                <a:off x="7844639" y="5420920"/>
                <a:ext cx="3024546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8555C1-E8F7-4194-814E-5141FAA5F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639" y="5420920"/>
                <a:ext cx="3024546" cy="391902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56CAB-AAEE-48F0-8DED-E6ED3F0E86D2}"/>
                  </a:ext>
                </a:extLst>
              </p:cNvPr>
              <p:cNvSpPr/>
              <p:nvPr/>
            </p:nvSpPr>
            <p:spPr>
              <a:xfrm>
                <a:off x="7798701" y="5812822"/>
                <a:ext cx="31936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056CAB-AAEE-48F0-8DED-E6ED3F0E8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701" y="5812822"/>
                <a:ext cx="3193695" cy="369332"/>
              </a:xfrm>
              <a:prstGeom prst="rect">
                <a:avLst/>
              </a:prstGeom>
              <a:blipFill>
                <a:blip r:embed="rId6"/>
                <a:stretch>
                  <a:fillRect t="-118333" r="-14695" b="-19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www.oreilly.com/library/view/artificial-intelligence-for/9781788472173/assets/7f566009-af69-4eea-b244-014c5fc4fc19.png">
            <a:extLst>
              <a:ext uri="{FF2B5EF4-FFF2-40B4-BE49-F238E27FC236}">
                <a16:creationId xmlns:a16="http://schemas.microsoft.com/office/drawing/2014/main" id="{C3A068DC-7BF1-4321-8BC2-09F885AAA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615" y="4715589"/>
            <a:ext cx="4021385" cy="165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324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cdn-images-1.medium.com/max/800/1*S0rXIeO_VoUVOyrYHckUWg.gif">
            <a:extLst>
              <a:ext uri="{FF2B5EF4-FFF2-40B4-BE49-F238E27FC236}">
                <a16:creationId xmlns:a16="http://schemas.microsoft.com/office/drawing/2014/main" id="{D5A75E9E-180C-48EF-A786-1FACC53345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5" y="78153"/>
            <a:ext cx="5685982" cy="299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C121B7-1AD5-4168-835C-8922EF82BB3A}"/>
              </a:ext>
            </a:extLst>
          </p:cNvPr>
          <p:cNvSpPr/>
          <p:nvPr/>
        </p:nvSpPr>
        <p:spPr>
          <a:xfrm>
            <a:off x="388799" y="3105915"/>
            <a:ext cx="548994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Cell state</a:t>
            </a:r>
            <a:r>
              <a: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 typeface="Century" panose="02040604050505020304" pitchFamily="18" charset="0"/>
              <a:buChar char="♦"/>
            </a:pP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前一步的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cell state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forget gate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输出相乘。如接近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，意味着在新的细胞状态中，这些信息是需要丢弃掉的。</a:t>
            </a:r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 typeface="Century" panose="02040604050505020304" pitchFamily="18" charset="0"/>
              <a:buChar char="♦"/>
            </a:pP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将该值与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 gate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的输出值相加，将新信息更新到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cell state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中去。至此，就得到了更新后的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cell state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4" descr="https://cdn-images-1.medium.com/max/800/1*VOXRGhOShoWWks6ouoDN3Q.gif">
            <a:extLst>
              <a:ext uri="{FF2B5EF4-FFF2-40B4-BE49-F238E27FC236}">
                <a16:creationId xmlns:a16="http://schemas.microsoft.com/office/drawing/2014/main" id="{C14217DF-0180-426F-BBB8-0AE48FA9F7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498" y="78154"/>
            <a:ext cx="6317757" cy="29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DF0E8C5-25C4-4D91-966C-7677AD56C9B8}"/>
              </a:ext>
            </a:extLst>
          </p:cNvPr>
          <p:cNvSpPr/>
          <p:nvPr/>
        </p:nvSpPr>
        <p:spPr>
          <a:xfrm>
            <a:off x="6266919" y="3498687"/>
            <a:ext cx="57203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 typeface="Century" panose="02040604050505020304" pitchFamily="18" charset="0"/>
              <a:buChar char="♦"/>
            </a:pP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最后，将 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tanh 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的输出与 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sigmoid 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的输出相乘，以确定隐藏状态应携带的信息。再将隐藏状态作为当前细胞的输出，把新的细胞状态和新的隐藏状态传递到下一个时间步长中去。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DF39A0-1ED9-4A03-A34F-C3F6848AA397}"/>
                  </a:ext>
                </a:extLst>
              </p:cNvPr>
              <p:cNvSpPr/>
              <p:nvPr/>
            </p:nvSpPr>
            <p:spPr>
              <a:xfrm>
                <a:off x="1488837" y="5282598"/>
                <a:ext cx="2122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°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DF39A0-1ED9-4A03-A34F-C3F6848AA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37" y="5282598"/>
                <a:ext cx="2122312" cy="369332"/>
              </a:xfrm>
              <a:prstGeom prst="rect">
                <a:avLst/>
              </a:prstGeom>
              <a:blipFill>
                <a:blip r:embed="rId4"/>
                <a:stretch>
                  <a:fillRect r="-1293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75A61C-3DD5-4193-ADB7-95712B75D8FE}"/>
                  </a:ext>
                </a:extLst>
              </p:cNvPr>
              <p:cNvSpPr/>
              <p:nvPr/>
            </p:nvSpPr>
            <p:spPr>
              <a:xfrm>
                <a:off x="7607406" y="4698616"/>
                <a:ext cx="3132332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075A61C-3DD5-4193-ADB7-95712B75D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06" y="4698616"/>
                <a:ext cx="3132332" cy="411651"/>
              </a:xfrm>
              <a:prstGeom prst="rect">
                <a:avLst/>
              </a:prstGeom>
              <a:blipFill>
                <a:blip r:embed="rId5"/>
                <a:stretch>
                  <a:fillRect t="-153731" r="-19650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52CF3C1-02E9-4C2C-B431-7895E8F4CAE8}"/>
                  </a:ext>
                </a:extLst>
              </p:cNvPr>
              <p:cNvSpPr/>
              <p:nvPr/>
            </p:nvSpPr>
            <p:spPr>
              <a:xfrm>
                <a:off x="8336836" y="5137240"/>
                <a:ext cx="1673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52CF3C1-02E9-4C2C-B431-7895E8F4C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836" y="5137240"/>
                <a:ext cx="1673471" cy="369332"/>
              </a:xfrm>
              <a:prstGeom prst="rect">
                <a:avLst/>
              </a:prstGeom>
              <a:blipFill>
                <a:blip r:embed="rId6"/>
                <a:stretch>
                  <a:fillRect t="-118333" r="-29927" b="-19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510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6E6FFF-838C-4441-BD7D-F997EC0C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98" y="603057"/>
            <a:ext cx="10515600" cy="730028"/>
          </a:xfrm>
        </p:spPr>
        <p:txBody>
          <a:bodyPr/>
          <a:lstStyle/>
          <a:p>
            <a:r>
              <a:rPr lang="zh-CN" altLang="en-US" dirty="0"/>
              <a:t>在三维状态下的</a:t>
            </a:r>
            <a:r>
              <a:rPr lang="en-US" dirty="0"/>
              <a:t>LSTM</a:t>
            </a:r>
            <a:r>
              <a:rPr lang="zh-CN" altLang="en-US" dirty="0"/>
              <a:t>和</a:t>
            </a:r>
            <a:r>
              <a:rPr lang="en-US" dirty="0"/>
              <a:t>BPTT</a:t>
            </a:r>
          </a:p>
        </p:txBody>
      </p:sp>
      <p:pic>
        <p:nvPicPr>
          <p:cNvPr id="4" name="Picture 2" descr="ârecurrent neural network gifâçå¾çæç´¢ç»æ">
            <a:extLst>
              <a:ext uri="{FF2B5EF4-FFF2-40B4-BE49-F238E27FC236}">
                <a16:creationId xmlns:a16="http://schemas.microsoft.com/office/drawing/2014/main" id="{D0AF3771-286C-4B8E-8F5F-F15D14C488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259" y="1901583"/>
            <a:ext cx="7776175" cy="437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4797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D8F349-CFEA-40F6-9FEE-26E43E71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199" t="13124" r="18923" b="5981"/>
          <a:stretch/>
        </p:blipFill>
        <p:spPr>
          <a:xfrm>
            <a:off x="614448" y="2682712"/>
            <a:ext cx="5421176" cy="3802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680A7-A2B2-4D4F-90FC-82953C5B5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40" t="15240" r="19520" b="4408"/>
          <a:stretch/>
        </p:blipFill>
        <p:spPr>
          <a:xfrm>
            <a:off x="6290860" y="2682712"/>
            <a:ext cx="5233734" cy="3812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0FC92F-2644-4B47-B33A-7FB091B3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48" y="0"/>
            <a:ext cx="6019107" cy="131166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FFFFFF"/>
                </a:solidFill>
              </a:rPr>
              <a:t>LSTM</a:t>
            </a:r>
            <a:r>
              <a:rPr lang="zh-CN" altLang="en-US" sz="4000" dirty="0">
                <a:solidFill>
                  <a:srgbClr val="FFFFFF"/>
                </a:solidFill>
              </a:rPr>
              <a:t>在水行业的应用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4181D1-AD70-4463-98F6-6CD1EAF34BA6}"/>
              </a:ext>
            </a:extLst>
          </p:cNvPr>
          <p:cNvSpPr txBox="1">
            <a:spLocks/>
          </p:cNvSpPr>
          <p:nvPr/>
        </p:nvSpPr>
        <p:spPr>
          <a:xfrm>
            <a:off x="379743" y="515954"/>
            <a:ext cx="4803637" cy="3788830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时间序列预测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713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2AF27F-EEE5-4DED-81DE-057594394FB6}"/>
              </a:ext>
            </a:extLst>
          </p:cNvPr>
          <p:cNvSpPr txBox="1">
            <a:spLocks/>
          </p:cNvSpPr>
          <p:nvPr/>
        </p:nvSpPr>
        <p:spPr>
          <a:xfrm>
            <a:off x="133453" y="3435882"/>
            <a:ext cx="10259798" cy="3244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572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前馈神经网络的输入：</a:t>
            </a:r>
            <a:endParaRPr lang="en-US" altLang="zh-CN" sz="18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defTabSz="4572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[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Batch_size，Features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输入大小）</a:t>
            </a:r>
            <a:r>
              <a:rPr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，回想一下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MINST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的例子</a:t>
            </a:r>
          </a:p>
          <a:p>
            <a:pPr marL="342900" indent="-342900" defTabSz="4572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循环神经网络的输入：</a:t>
            </a:r>
            <a:endParaRPr lang="en-US" altLang="zh-CN" sz="18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 defTabSz="4572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None/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Batch_size，Length（time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steps），</a:t>
            </a:r>
            <a:r>
              <a:rPr lang="en-US" sz="1600" dirty="0" err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Features（input</a:t>
            </a: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size）]</a:t>
            </a:r>
          </a:p>
          <a:p>
            <a:pPr marL="342900" lvl="1" indent="-342900" defTabSz="4572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例如：</a:t>
            </a:r>
            <a:endParaRPr lang="en-US" altLang="zh-CN" sz="18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defTabSz="4572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我们有</a:t>
            </a:r>
            <a:r>
              <a:rPr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个传感器，收集了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个时间步长的数据，</a:t>
            </a:r>
            <a:endParaRPr lang="en-US" altLang="zh-CN" sz="18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defTabSz="4572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输入形式为</a:t>
            </a:r>
            <a:r>
              <a:rPr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Batch_size，t，8]</a:t>
            </a:r>
          </a:p>
          <a:p>
            <a:pPr marL="0" lvl="1" indent="0" defTabSz="4572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在循环神经网络中，我们提供</a:t>
            </a:r>
            <a:r>
              <a:rPr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个值，用于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个时间步长，并将其重复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</a:t>
            </a:r>
          </a:p>
          <a:p>
            <a:pPr marL="0" indent="0" defTabSz="4572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如果循环神经网络有</a:t>
            </a:r>
            <a:r>
              <a:rPr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个隐藏神经元，则输出形式为</a:t>
            </a:r>
            <a:r>
              <a:rPr lang="en-US" altLang="zh-CN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Batch_size，t，32]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FE9489-A2D5-463D-A7BA-152755910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48" y="-45794"/>
            <a:ext cx="5248211" cy="2952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F44A063-0DB1-4831-93AB-614F4EF0C254}"/>
                  </a:ext>
                </a:extLst>
              </p:cNvPr>
              <p:cNvSpPr/>
              <p:nvPr/>
            </p:nvSpPr>
            <p:spPr>
              <a:xfrm>
                <a:off x="6014641" y="2960912"/>
                <a:ext cx="1724511" cy="312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F44A063-0DB1-4831-93AB-614F4EF0C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641" y="2960912"/>
                <a:ext cx="1724511" cy="312778"/>
              </a:xfrm>
              <a:prstGeom prst="rect">
                <a:avLst/>
              </a:prstGeom>
              <a:blipFill>
                <a:blip r:embed="rId3"/>
                <a:stretch>
                  <a:fillRect l="-1060" t="-1961" r="-353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36FDAAB-ABD3-4388-B782-3AC5C2151901}"/>
                  </a:ext>
                </a:extLst>
              </p:cNvPr>
              <p:cNvSpPr/>
              <p:nvPr/>
            </p:nvSpPr>
            <p:spPr>
              <a:xfrm>
                <a:off x="8087090" y="2960733"/>
                <a:ext cx="1759328" cy="3106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...,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36FDAAB-ABD3-4388-B782-3AC5C2151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090" y="2960733"/>
                <a:ext cx="1759328" cy="310662"/>
              </a:xfrm>
              <a:prstGeom prst="rect">
                <a:avLst/>
              </a:prstGeom>
              <a:blipFill>
                <a:blip r:embed="rId4"/>
                <a:stretch>
                  <a:fillRect l="-1042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5E137C6-0FE3-44D7-AB50-A981E81EEEFB}"/>
                  </a:ext>
                </a:extLst>
              </p:cNvPr>
              <p:cNvSpPr/>
              <p:nvPr/>
            </p:nvSpPr>
            <p:spPr>
              <a:xfrm>
                <a:off x="10393251" y="2958617"/>
                <a:ext cx="1724511" cy="312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4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5E137C6-0FE3-44D7-AB50-A981E81EE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251" y="2958617"/>
                <a:ext cx="1724511" cy="312778"/>
              </a:xfrm>
              <a:prstGeom prst="rect">
                <a:avLst/>
              </a:prstGeom>
              <a:blipFill>
                <a:blip r:embed="rId5"/>
                <a:stretch>
                  <a:fillRect l="-1060" r="-353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163AD0F-3C9E-4E37-8756-0597099F30D9}"/>
              </a:ext>
            </a:extLst>
          </p:cNvPr>
          <p:cNvSpPr txBox="1"/>
          <p:nvPr/>
        </p:nvSpPr>
        <p:spPr>
          <a:xfrm>
            <a:off x="3926899" y="2475468"/>
            <a:ext cx="777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</a:rPr>
              <a:t>None</a:t>
            </a:r>
          </a:p>
          <a:p>
            <a:pPr algn="ctr"/>
            <a:r>
              <a:rPr lang="en-US" altLang="zh-CN" sz="1400" dirty="0">
                <a:solidFill>
                  <a:srgbClr val="FFFFFF"/>
                </a:solidFill>
              </a:rPr>
              <a:t>(Batch size)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D1C7F7-9B15-43BE-8E69-7905C55A640F}"/>
              </a:ext>
            </a:extLst>
          </p:cNvPr>
          <p:cNvSpPr/>
          <p:nvPr/>
        </p:nvSpPr>
        <p:spPr>
          <a:xfrm>
            <a:off x="859057" y="2425689"/>
            <a:ext cx="1451296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075517-A91E-45B1-B34F-93EF9C905B8E}"/>
              </a:ext>
            </a:extLst>
          </p:cNvPr>
          <p:cNvSpPr txBox="1"/>
          <p:nvPr/>
        </p:nvSpPr>
        <p:spPr>
          <a:xfrm>
            <a:off x="-23946" y="2417634"/>
            <a:ext cx="970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</a:rPr>
              <a:t>None</a:t>
            </a:r>
          </a:p>
          <a:p>
            <a:pPr algn="ctr"/>
            <a:r>
              <a:rPr lang="en-US" altLang="zh-CN" sz="1400" dirty="0">
                <a:solidFill>
                  <a:srgbClr val="FFFFFF"/>
                </a:solidFill>
              </a:rPr>
              <a:t>(Batch size)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7BC4F1-E606-44D1-87FD-0B25BDDF042C}"/>
              </a:ext>
            </a:extLst>
          </p:cNvPr>
          <p:cNvSpPr txBox="1"/>
          <p:nvPr/>
        </p:nvSpPr>
        <p:spPr>
          <a:xfrm>
            <a:off x="906560" y="1867395"/>
            <a:ext cx="1225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</a:rPr>
              <a:t>784</a:t>
            </a:r>
            <a:r>
              <a:rPr lang="zh-CN" altLang="en-US" sz="1400" dirty="0">
                <a:solidFill>
                  <a:srgbClr val="FFFFFF"/>
                </a:solidFill>
              </a:rPr>
              <a:t>（</a:t>
            </a:r>
            <a:r>
              <a:rPr lang="en-US" altLang="zh-CN" sz="1400" dirty="0">
                <a:solidFill>
                  <a:srgbClr val="FFFFFF"/>
                </a:solidFill>
              </a:rPr>
              <a:t>28*28</a:t>
            </a:r>
            <a:r>
              <a:rPr lang="zh-CN" altLang="en-US" sz="1400" dirty="0">
                <a:solidFill>
                  <a:srgbClr val="FFFFFF"/>
                </a:solidFill>
              </a:rPr>
              <a:t>）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044A37-D6A7-4548-A69D-EB5329A7C459}"/>
              </a:ext>
            </a:extLst>
          </p:cNvPr>
          <p:cNvSpPr/>
          <p:nvPr/>
        </p:nvSpPr>
        <p:spPr>
          <a:xfrm rot="5400000">
            <a:off x="2745296" y="2533629"/>
            <a:ext cx="1201919" cy="365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B64968-3D3B-4C6B-BB31-5B48F5BBFEF8}"/>
              </a:ext>
            </a:extLst>
          </p:cNvPr>
          <p:cNvSpPr txBox="1"/>
          <p:nvPr/>
        </p:nvSpPr>
        <p:spPr>
          <a:xfrm rot="5400000">
            <a:off x="2346053" y="2535786"/>
            <a:ext cx="1272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</a:rPr>
              <a:t>784</a:t>
            </a:r>
            <a:r>
              <a:rPr lang="zh-CN" altLang="en-US" sz="1400" dirty="0">
                <a:solidFill>
                  <a:srgbClr val="FFFFFF"/>
                </a:solidFill>
              </a:rPr>
              <a:t>（</a:t>
            </a:r>
            <a:r>
              <a:rPr lang="en-US" altLang="zh-CN" sz="1400" dirty="0">
                <a:solidFill>
                  <a:srgbClr val="FFFFFF"/>
                </a:solidFill>
              </a:rPr>
              <a:t>28*28</a:t>
            </a:r>
            <a:r>
              <a:rPr lang="zh-CN" altLang="en-US" sz="1400" dirty="0">
                <a:solidFill>
                  <a:srgbClr val="FFFFFF"/>
                </a:solidFill>
              </a:rPr>
              <a:t>）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464D72-69E0-4C28-8118-7EE6D34A6472}"/>
              </a:ext>
            </a:extLst>
          </p:cNvPr>
          <p:cNvSpPr txBox="1"/>
          <p:nvPr/>
        </p:nvSpPr>
        <p:spPr>
          <a:xfrm>
            <a:off x="3134473" y="1860762"/>
            <a:ext cx="469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10</a:t>
            </a: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8378D9FB-875D-4E28-B1D8-37EC259A42C7}"/>
              </a:ext>
            </a:extLst>
          </p:cNvPr>
          <p:cNvSpPr/>
          <p:nvPr/>
        </p:nvSpPr>
        <p:spPr>
          <a:xfrm>
            <a:off x="2345582" y="2585091"/>
            <a:ext cx="494982" cy="51941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9DDB502C-46FC-491C-B40D-365DB9A7A838}"/>
              </a:ext>
            </a:extLst>
          </p:cNvPr>
          <p:cNvSpPr/>
          <p:nvPr/>
        </p:nvSpPr>
        <p:spPr>
          <a:xfrm>
            <a:off x="3603893" y="2631796"/>
            <a:ext cx="399975" cy="40267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65D071-5572-4406-ADCC-23ADFE0C2D8C}"/>
              </a:ext>
            </a:extLst>
          </p:cNvPr>
          <p:cNvSpPr/>
          <p:nvPr/>
        </p:nvSpPr>
        <p:spPr>
          <a:xfrm>
            <a:off x="4644401" y="2425688"/>
            <a:ext cx="350465" cy="85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A6DAA7-5A16-4121-977B-F88667BA79C1}"/>
              </a:ext>
            </a:extLst>
          </p:cNvPr>
          <p:cNvSpPr txBox="1"/>
          <p:nvPr/>
        </p:nvSpPr>
        <p:spPr>
          <a:xfrm>
            <a:off x="4639430" y="2106263"/>
            <a:ext cx="469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2B868F5-6437-449E-B59C-90D76C41F6FE}"/>
                  </a:ext>
                </a:extLst>
              </p:cNvPr>
              <p:cNvSpPr/>
              <p:nvPr/>
            </p:nvSpPr>
            <p:spPr>
              <a:xfrm>
                <a:off x="7689875" y="4012390"/>
                <a:ext cx="4042779" cy="1373389"/>
              </a:xfrm>
              <a:prstGeom prst="rect">
                <a:avLst/>
              </a:prstGeom>
              <a:ln>
                <a:solidFill>
                  <a:srgbClr val="FFFFFF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(current time step t)</a:t>
                </a:r>
              </a:p>
              <a:p>
                <a:pPr algn="just"/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(previous time step, t-1)</a:t>
                </a:r>
              </a:p>
              <a:p>
                <a:pPr algn="just"/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(time step, t-2)  </a:t>
                </a:r>
              </a:p>
              <a:p>
                <a:pPr algn="just"/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 ...</a:t>
                </a:r>
              </a:p>
              <a:p>
                <a:pPr algn="just"/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( time step, t-n)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2B868F5-6437-449E-B59C-90D76C41F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875" y="4012390"/>
                <a:ext cx="4042779" cy="1373389"/>
              </a:xfrm>
              <a:prstGeom prst="rect">
                <a:avLst/>
              </a:prstGeom>
              <a:blipFill>
                <a:blip r:embed="rId6"/>
                <a:stretch>
                  <a:fillRect l="-601" t="-441" b="-2203"/>
                </a:stretch>
              </a:blipFill>
              <a:ln>
                <a:solidFill>
                  <a:srgbClr val="FFFF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D581F5F-94BF-4721-A58A-10051E6B1EA8}"/>
              </a:ext>
            </a:extLst>
          </p:cNvPr>
          <p:cNvSpPr txBox="1"/>
          <p:nvPr/>
        </p:nvSpPr>
        <p:spPr>
          <a:xfrm>
            <a:off x="252804" y="396985"/>
            <a:ext cx="6119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/>
            <a:r>
              <a:rPr lang="zh-CN" altLang="en-US" sz="4000" b="1" dirty="0">
                <a:solidFill>
                  <a:srgbClr val="FFFFFF"/>
                </a:solidFill>
                <a:latin typeface="+mj-lt"/>
              </a:rPr>
              <a:t>循环神经网络的输入</a:t>
            </a:r>
            <a:r>
              <a:rPr lang="en-US" altLang="zh-CN" sz="4000" b="1" dirty="0">
                <a:solidFill>
                  <a:srgbClr val="FFFFFF"/>
                </a:solidFill>
                <a:latin typeface="+mj-lt"/>
              </a:rPr>
              <a:t>- </a:t>
            </a:r>
            <a:r>
              <a:rPr lang="zh-CN" altLang="en-US" sz="4000" b="1" dirty="0">
                <a:solidFill>
                  <a:srgbClr val="FFFFFF"/>
                </a:solidFill>
                <a:latin typeface="+mj-lt"/>
              </a:rPr>
              <a:t>输出</a:t>
            </a:r>
            <a:endParaRPr lang="en-US" sz="40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269732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C7F7A-8E96-4FB6-A87F-6F23D12C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55" y="200893"/>
            <a:ext cx="10572000" cy="970450"/>
          </a:xfrm>
        </p:spPr>
        <p:txBody>
          <a:bodyPr/>
          <a:lstStyle/>
          <a:p>
            <a:r>
              <a:rPr lang="zh-CN" altLang="en-US" dirty="0"/>
              <a:t>将自行车共享回归转变为预测问题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253D21-CC5B-476C-9AE7-E33FF3022F19}"/>
              </a:ext>
            </a:extLst>
          </p:cNvPr>
          <p:cNvSpPr txBox="1">
            <a:spLocks/>
          </p:cNvSpPr>
          <p:nvPr/>
        </p:nvSpPr>
        <p:spPr>
          <a:xfrm>
            <a:off x="7498259" y="3429000"/>
            <a:ext cx="4405477" cy="2985553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r>
              <a:rPr lang="en-US" altLang="zh-CN" sz="20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Window_size</a:t>
            </a: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，表示我们希望使用之前</a:t>
            </a: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个小时的值来预测下一小时的值</a:t>
            </a:r>
          </a:p>
          <a:p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滑动功能和目标数组以获取输入值和输出值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48A14-69CF-4460-BD71-5A32645A5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3" t="39780" r="38830" b="6384"/>
          <a:stretch/>
        </p:blipFill>
        <p:spPr>
          <a:xfrm>
            <a:off x="732764" y="1892300"/>
            <a:ext cx="6455436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701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FD58EB-C8CC-4E72-845B-DD8BAFE9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39" y="546873"/>
            <a:ext cx="10515600" cy="66975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预测问题的输入值和输出值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6BB27E-1EAD-49E2-8A30-A94A237DAB64}"/>
              </a:ext>
            </a:extLst>
          </p:cNvPr>
          <p:cNvSpPr txBox="1">
            <a:spLocks/>
          </p:cNvSpPr>
          <p:nvPr/>
        </p:nvSpPr>
        <p:spPr>
          <a:xfrm>
            <a:off x="9145999" y="3237676"/>
            <a:ext cx="2808109" cy="3201549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 lnSpcReduction="10000"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输入数据的首个元素包含原始数据的</a:t>
            </a: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个时间步长</a:t>
            </a:r>
            <a:endPara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（从</a:t>
            </a: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0-5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时间步开始）</a:t>
            </a:r>
          </a:p>
          <a:p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目标的首个元素是原始目标的第</a:t>
            </a: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个值（意味着我们希望使用</a:t>
            </a: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0-5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个时间步的值来预测第</a:t>
            </a: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个时间步的目标）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20A34-1873-46F6-80DF-AA350E62D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3" t="28139" r="61627" b="9931"/>
          <a:stretch/>
        </p:blipFill>
        <p:spPr>
          <a:xfrm>
            <a:off x="6716659" y="1856308"/>
            <a:ext cx="2379056" cy="5001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C7819-5110-4869-B5AE-3D7B9E423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3" t="24653" r="63285" b="15441"/>
          <a:stretch/>
        </p:blipFill>
        <p:spPr>
          <a:xfrm>
            <a:off x="4543456" y="1856309"/>
            <a:ext cx="2122919" cy="5001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AF80E-CFCF-44BB-ABD4-E3B6EC9305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90" t="26850" r="43052" b="4030"/>
          <a:stretch/>
        </p:blipFill>
        <p:spPr>
          <a:xfrm>
            <a:off x="0" y="1875001"/>
            <a:ext cx="4493172" cy="4982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783789-B9A4-4348-BBEB-16646E20A8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17" t="51938" r="64157" b="34322"/>
          <a:stretch/>
        </p:blipFill>
        <p:spPr>
          <a:xfrm>
            <a:off x="9145999" y="1875001"/>
            <a:ext cx="2613903" cy="13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484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142EBD-657C-4506-A842-AF7A37886EE7}"/>
              </a:ext>
            </a:extLst>
          </p:cNvPr>
          <p:cNvSpPr txBox="1">
            <a:spLocks/>
          </p:cNvSpPr>
          <p:nvPr/>
        </p:nvSpPr>
        <p:spPr>
          <a:xfrm>
            <a:off x="5922053" y="2515383"/>
            <a:ext cx="6056587" cy="4068563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[15933, time step=6, features=34]</a:t>
            </a:r>
          </a:p>
          <a:p>
            <a:pPr>
              <a:lnSpc>
                <a:spcPct val="120000"/>
              </a:lnSpc>
            </a:pP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第一层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的输入：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[None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6, 34]</a:t>
            </a:r>
          </a:p>
          <a:p>
            <a:pPr>
              <a:lnSpc>
                <a:spcPct val="120000"/>
              </a:lnSpc>
            </a:pP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第一层的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个隐藏神经元，并且</a:t>
            </a: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True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，因此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lstm_1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的输出为：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[None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6, 64]</a:t>
            </a:r>
          </a:p>
          <a:p>
            <a:pPr>
              <a:lnSpc>
                <a:spcPct val="120000"/>
              </a:lnSpc>
            </a:pP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第二层的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个隐藏神经元，</a:t>
            </a: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False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，意味着我们只取最后一步的输出，所以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lstm_1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的输出为：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[None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32]</a:t>
            </a:r>
          </a:p>
          <a:p>
            <a:pPr>
              <a:lnSpc>
                <a:spcPct val="120000"/>
              </a:lnSpc>
            </a:pP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lstm_2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的输出提供给一常规前馈神经网络，输出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[None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16]</a:t>
            </a:r>
          </a:p>
          <a:p>
            <a:pPr>
              <a:lnSpc>
                <a:spcPct val="120000"/>
              </a:lnSpc>
            </a:pP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然后输出，形式为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[None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60F2D6-5F23-4479-B35F-5EFB0E7F9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8" t="43101" r="42006" b="35658"/>
          <a:stretch/>
        </p:blipFill>
        <p:spPr>
          <a:xfrm>
            <a:off x="-17543" y="384697"/>
            <a:ext cx="5615189" cy="1827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DD12D-CA41-4EBD-BD88-8ACAA6C1F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28" t="23101" r="35378" b="14884"/>
          <a:stretch/>
        </p:blipFill>
        <p:spPr>
          <a:xfrm>
            <a:off x="-17543" y="2211967"/>
            <a:ext cx="5726236" cy="4646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A0982-8213-4A86-87C4-C4B9DE00BA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7" t="38139" r="47064" b="29613"/>
          <a:stretch/>
        </p:blipFill>
        <p:spPr>
          <a:xfrm>
            <a:off x="5597646" y="384697"/>
            <a:ext cx="3636506" cy="21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315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CC16A2BC-4032-4CFB-93A1-F85501478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21" y="0"/>
            <a:ext cx="6668303" cy="335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CCBA16A-E9E1-49FA-8B92-09F01BEF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20" y="3231450"/>
            <a:ext cx="6668303" cy="335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652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6F959F-CA57-4066-AA4A-1C080EC4F453}"/>
              </a:ext>
            </a:extLst>
          </p:cNvPr>
          <p:cNvSpPr txBox="1">
            <a:spLocks/>
          </p:cNvSpPr>
          <p:nvPr/>
        </p:nvSpPr>
        <p:spPr>
          <a:xfrm>
            <a:off x="341068" y="571396"/>
            <a:ext cx="10515600" cy="708763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j-lt"/>
                <a:ea typeface="+mn-ea"/>
                <a:cs typeface="+mn-cs"/>
                <a:sym typeface="Century Gothic"/>
              </a:defRPr>
            </a:lvl1pPr>
            <a:lvl2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2pPr>
            <a:lvl3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3pPr>
            <a:lvl4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4pPr>
            <a:lvl5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5pPr>
            <a:lvl6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r>
              <a:rPr lang="en-US" altLang="zh-CN" dirty="0" err="1"/>
              <a:t>Tensorflow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9B1520-D96F-4A2B-B936-899689EABB90}"/>
              </a:ext>
            </a:extLst>
          </p:cNvPr>
          <p:cNvSpPr txBox="1">
            <a:spLocks/>
          </p:cNvSpPr>
          <p:nvPr/>
        </p:nvSpPr>
        <p:spPr>
          <a:xfrm>
            <a:off x="6475462" y="4500242"/>
            <a:ext cx="5228858" cy="2558276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许多</a:t>
            </a:r>
            <a:r>
              <a:rPr lang="en-US" altLang="zh-CN" sz="20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函数已被弃用，但许多可用的教程仍然使用旧版本代码，因此这里我们提供了两个版本</a:t>
            </a:r>
            <a:endPara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9B9E2-8B57-424F-A9EC-880FBC80C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4" t="40620" r="31715" b="23721"/>
          <a:stretch/>
        </p:blipFill>
        <p:spPr>
          <a:xfrm>
            <a:off x="263509" y="1555665"/>
            <a:ext cx="5983468" cy="2562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4C69B-A4AC-402F-AE91-3C3F5B728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3" t="48218" r="39912" b="20619"/>
          <a:stretch/>
        </p:blipFill>
        <p:spPr>
          <a:xfrm>
            <a:off x="263509" y="4118417"/>
            <a:ext cx="5983468" cy="2739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9D5E27-397D-492D-A159-65E840477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29" t="23101" r="31454" b="27132"/>
          <a:stretch/>
        </p:blipFill>
        <p:spPr>
          <a:xfrm>
            <a:off x="6246977" y="1555665"/>
            <a:ext cx="5305647" cy="341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363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entury Gothic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主要课程</a:t>
            </a:r>
            <a:endParaRPr dirty="0">
              <a:latin typeface="+mn-lt"/>
              <a:ea typeface="+mj-ea"/>
              <a:cs typeface="+mj-cs"/>
              <a:sym typeface="Helvetica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CAFBD919-0EF5-491C-97FE-3CBD843F1A37}"/>
              </a:ext>
            </a:extLst>
          </p:cNvPr>
          <p:cNvSpPr txBox="1"/>
          <p:nvPr/>
        </p:nvSpPr>
        <p:spPr>
          <a:xfrm>
            <a:off x="12445139" y="709749"/>
            <a:ext cx="2433234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节课程，将相应课程标题标黄。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例如：第二节课程</a:t>
            </a:r>
            <a:r>
              <a:rPr lang="en-US" altLang="zh-CN" dirty="0"/>
              <a:t>PPT</a:t>
            </a:r>
            <a:r>
              <a:rPr lang="zh-CN" altLang="en-US" dirty="0"/>
              <a:t>，将“第二节：</a:t>
            </a:r>
            <a:r>
              <a:rPr lang="en-US" altLang="zh-CN" dirty="0"/>
              <a:t>XXX</a:t>
            </a:r>
            <a:r>
              <a:rPr lang="zh-CN" altLang="en-US" dirty="0"/>
              <a:t>”选中后标黄色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grpSp>
        <p:nvGrpSpPr>
          <p:cNvPr id="19" name="Google Shape;112;p5">
            <a:extLst>
              <a:ext uri="{FF2B5EF4-FFF2-40B4-BE49-F238E27FC236}">
                <a16:creationId xmlns:a16="http://schemas.microsoft.com/office/drawing/2014/main" id="{5FDE26EC-3FF6-4A5C-9C8D-033FD2F798EE}"/>
              </a:ext>
            </a:extLst>
          </p:cNvPr>
          <p:cNvGrpSpPr/>
          <p:nvPr/>
        </p:nvGrpSpPr>
        <p:grpSpPr>
          <a:xfrm>
            <a:off x="528988" y="2360826"/>
            <a:ext cx="11134022" cy="3717367"/>
            <a:chOff x="0" y="0"/>
            <a:chExt cx="11134019" cy="3717365"/>
          </a:xfrm>
        </p:grpSpPr>
        <p:cxnSp>
          <p:nvCxnSpPr>
            <p:cNvPr id="20" name="Google Shape;113;p5">
              <a:extLst>
                <a:ext uri="{FF2B5EF4-FFF2-40B4-BE49-F238E27FC236}">
                  <a16:creationId xmlns:a16="http://schemas.microsoft.com/office/drawing/2014/main" id="{85B41136-9C9A-4843-9BD2-7DB9A1ADF451}"/>
                </a:ext>
              </a:extLst>
            </p:cNvPr>
            <p:cNvCxnSpPr/>
            <p:nvPr/>
          </p:nvCxnSpPr>
          <p:spPr>
            <a:xfrm>
              <a:off x="0" y="0"/>
              <a:ext cx="11134019" cy="0"/>
            </a:xfrm>
            <a:prstGeom prst="straightConnector1">
              <a:avLst/>
            </a:prstGeom>
            <a:solidFill>
              <a:schemeClr val="accent2"/>
            </a:solidFill>
            <a:ln w="15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" name="Google Shape;114;p5">
              <a:extLst>
                <a:ext uri="{FF2B5EF4-FFF2-40B4-BE49-F238E27FC236}">
                  <a16:creationId xmlns:a16="http://schemas.microsoft.com/office/drawing/2014/main" id="{CA7F649C-B498-42C4-BD6E-FA047CAB6A83}"/>
                </a:ext>
              </a:extLst>
            </p:cNvPr>
            <p:cNvSpPr txBox="1"/>
            <p:nvPr/>
          </p:nvSpPr>
          <p:spPr>
            <a:xfrm>
              <a:off x="0" y="48126"/>
              <a:ext cx="11134019" cy="88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第一节：主要机器学习技术简介</a:t>
              </a:r>
              <a:endParaRPr dirty="0">
                <a:solidFill>
                  <a:srgbClr val="FFFFFF"/>
                </a:solidFill>
              </a:endParaRPr>
            </a:p>
            <a:p>
              <a:pPr marL="342900" marR="0" lvl="0" indent="-196850" algn="l" rtl="0">
                <a:lnSpc>
                  <a:spcPct val="9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Century Gothic"/>
                <a:buNone/>
              </a:pPr>
              <a:endParaRPr sz="2300" b="1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3" name="Google Shape;115;p5">
              <a:extLst>
                <a:ext uri="{FF2B5EF4-FFF2-40B4-BE49-F238E27FC236}">
                  <a16:creationId xmlns:a16="http://schemas.microsoft.com/office/drawing/2014/main" id="{32123334-A629-4ECE-B03F-7E516D18D295}"/>
                </a:ext>
              </a:extLst>
            </p:cNvPr>
            <p:cNvCxnSpPr/>
            <p:nvPr/>
          </p:nvCxnSpPr>
          <p:spPr>
            <a:xfrm>
              <a:off x="0" y="535890"/>
              <a:ext cx="11134019" cy="1"/>
            </a:xfrm>
            <a:prstGeom prst="straightConnector1">
              <a:avLst/>
            </a:prstGeom>
            <a:solidFill>
              <a:schemeClr val="accent3"/>
            </a:solidFill>
            <a:ln w="158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" name="Google Shape;116;p5">
              <a:extLst>
                <a:ext uri="{FF2B5EF4-FFF2-40B4-BE49-F238E27FC236}">
                  <a16:creationId xmlns:a16="http://schemas.microsoft.com/office/drawing/2014/main" id="{4AE5B5E4-837E-4E4E-B147-FD3F6050FDC9}"/>
                </a:ext>
              </a:extLst>
            </p:cNvPr>
            <p:cNvSpPr txBox="1"/>
            <p:nvPr/>
          </p:nvSpPr>
          <p:spPr>
            <a:xfrm>
              <a:off x="0" y="567974"/>
              <a:ext cx="11134019" cy="453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第二节：常用机器学习/深度学习软件包简介及代码展示</a:t>
              </a:r>
              <a:endPara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" name="Google Shape;117;p5">
              <a:extLst>
                <a:ext uri="{FF2B5EF4-FFF2-40B4-BE49-F238E27FC236}">
                  <a16:creationId xmlns:a16="http://schemas.microsoft.com/office/drawing/2014/main" id="{E7A6362F-3E31-4605-BA48-E27ABDB8834B}"/>
                </a:ext>
              </a:extLst>
            </p:cNvPr>
            <p:cNvCxnSpPr/>
            <p:nvPr/>
          </p:nvCxnSpPr>
          <p:spPr>
            <a:xfrm>
              <a:off x="0" y="1071780"/>
              <a:ext cx="11134019" cy="1"/>
            </a:xfrm>
            <a:prstGeom prst="straightConnector1">
              <a:avLst/>
            </a:prstGeom>
            <a:solidFill>
              <a:schemeClr val="accent4"/>
            </a:solidFill>
            <a:ln w="158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118;p5">
              <a:extLst>
                <a:ext uri="{FF2B5EF4-FFF2-40B4-BE49-F238E27FC236}">
                  <a16:creationId xmlns:a16="http://schemas.microsoft.com/office/drawing/2014/main" id="{FDE48D7F-801B-4AD7-9A91-76BD9F3FD37C}"/>
                </a:ext>
              </a:extLst>
            </p:cNvPr>
            <p:cNvSpPr txBox="1"/>
            <p:nvPr/>
          </p:nvSpPr>
          <p:spPr>
            <a:xfrm>
              <a:off x="0" y="1071780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第三节：主要机器学习方法简介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（1）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：分类算法</a:t>
              </a:r>
              <a:endPara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" name="Google Shape;119;p5">
              <a:extLst>
                <a:ext uri="{FF2B5EF4-FFF2-40B4-BE49-F238E27FC236}">
                  <a16:creationId xmlns:a16="http://schemas.microsoft.com/office/drawing/2014/main" id="{190D795B-473C-49B8-9A12-C831E9FE3803}"/>
                </a:ext>
              </a:extLst>
            </p:cNvPr>
            <p:cNvCxnSpPr/>
            <p:nvPr/>
          </p:nvCxnSpPr>
          <p:spPr>
            <a:xfrm>
              <a:off x="0" y="1607669"/>
              <a:ext cx="11134019" cy="1"/>
            </a:xfrm>
            <a:prstGeom prst="straightConnector1">
              <a:avLst/>
            </a:prstGeom>
            <a:solidFill>
              <a:schemeClr val="accent5"/>
            </a:solidFill>
            <a:ln w="15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" name="Google Shape;120;p5">
              <a:extLst>
                <a:ext uri="{FF2B5EF4-FFF2-40B4-BE49-F238E27FC236}">
                  <a16:creationId xmlns:a16="http://schemas.microsoft.com/office/drawing/2014/main" id="{0AF22F37-A28D-405B-B4CC-0F600D66E866}"/>
                </a:ext>
              </a:extLst>
            </p:cNvPr>
            <p:cNvSpPr txBox="1"/>
            <p:nvPr/>
          </p:nvSpPr>
          <p:spPr>
            <a:xfrm>
              <a:off x="0" y="1607669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第四节：主要机器学习方法简介</a:t>
              </a:r>
              <a:r>
                <a:rPr lang="zh-CN" sz="20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（2）</a:t>
              </a:r>
              <a:r>
                <a:rPr lang="zh-CN" sz="20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：回归，聚类，降维</a:t>
              </a:r>
              <a:endParaRPr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" name="Google Shape;121;p5">
              <a:extLst>
                <a:ext uri="{FF2B5EF4-FFF2-40B4-BE49-F238E27FC236}">
                  <a16:creationId xmlns:a16="http://schemas.microsoft.com/office/drawing/2014/main" id="{D96C4D30-4436-4826-BB8F-2B8933D6E32B}"/>
                </a:ext>
              </a:extLst>
            </p:cNvPr>
            <p:cNvCxnSpPr/>
            <p:nvPr/>
          </p:nvCxnSpPr>
          <p:spPr>
            <a:xfrm>
              <a:off x="0" y="2143560"/>
              <a:ext cx="11134019" cy="1"/>
            </a:xfrm>
            <a:prstGeom prst="straightConnector1">
              <a:avLst/>
            </a:prstGeom>
            <a:solidFill>
              <a:schemeClr val="accent6"/>
            </a:solidFill>
            <a:ln w="158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122;p5">
              <a:extLst>
                <a:ext uri="{FF2B5EF4-FFF2-40B4-BE49-F238E27FC236}">
                  <a16:creationId xmlns:a16="http://schemas.microsoft.com/office/drawing/2014/main" id="{7A769589-8B90-4656-B1EA-4DEC9F3307ED}"/>
                </a:ext>
              </a:extLst>
            </p:cNvPr>
            <p:cNvSpPr txBox="1"/>
            <p:nvPr/>
          </p:nvSpPr>
          <p:spPr>
            <a:xfrm>
              <a:off x="0" y="2159602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第五节：主要深度学习方法简介</a:t>
              </a:r>
              <a:r>
                <a:rPr lang="zh-CN" sz="20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（1）</a:t>
              </a:r>
              <a:r>
                <a:rPr lang="zh-CN" sz="20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：前馈神经网络，卷积神经网络</a:t>
              </a:r>
              <a:endParaRPr sz="2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" name="Google Shape;123;p5">
              <a:extLst>
                <a:ext uri="{FF2B5EF4-FFF2-40B4-BE49-F238E27FC236}">
                  <a16:creationId xmlns:a16="http://schemas.microsoft.com/office/drawing/2014/main" id="{F5480BB0-EAED-4152-A49C-B54B046BA8E6}"/>
                </a:ext>
              </a:extLst>
            </p:cNvPr>
            <p:cNvCxnSpPr/>
            <p:nvPr/>
          </p:nvCxnSpPr>
          <p:spPr>
            <a:xfrm>
              <a:off x="0" y="2679450"/>
              <a:ext cx="11134019" cy="1"/>
            </a:xfrm>
            <a:prstGeom prst="straightConnector1">
              <a:avLst/>
            </a:prstGeom>
            <a:solidFill>
              <a:schemeClr val="accent2"/>
            </a:solidFill>
            <a:ln w="15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" name="Google Shape;124;p5">
              <a:extLst>
                <a:ext uri="{FF2B5EF4-FFF2-40B4-BE49-F238E27FC236}">
                  <a16:creationId xmlns:a16="http://schemas.microsoft.com/office/drawing/2014/main" id="{79009B9E-E842-42C6-B84E-CFC1740B865B}"/>
                </a:ext>
              </a:extLst>
            </p:cNvPr>
            <p:cNvSpPr txBox="1"/>
            <p:nvPr/>
          </p:nvSpPr>
          <p:spPr>
            <a:xfrm>
              <a:off x="0" y="2695492"/>
              <a:ext cx="11134019" cy="546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 dirty="0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第六节：主要深度学习方法简介</a:t>
              </a:r>
              <a:r>
                <a:rPr lang="zh-CN" sz="2000" b="1" dirty="0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 dirty="0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（2）</a:t>
              </a:r>
              <a:r>
                <a:rPr lang="zh-CN" sz="2000" b="1" dirty="0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：循环神经网络，生成对抗网络</a:t>
              </a:r>
              <a:endParaRPr sz="2000" b="1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3" name="Google Shape;125;p5">
              <a:extLst>
                <a:ext uri="{FF2B5EF4-FFF2-40B4-BE49-F238E27FC236}">
                  <a16:creationId xmlns:a16="http://schemas.microsoft.com/office/drawing/2014/main" id="{58E998A4-DA61-40A8-92F4-C3FF18AAFBFD}"/>
                </a:ext>
              </a:extLst>
            </p:cNvPr>
            <p:cNvCxnSpPr/>
            <p:nvPr/>
          </p:nvCxnSpPr>
          <p:spPr>
            <a:xfrm>
              <a:off x="0" y="3215339"/>
              <a:ext cx="11134019" cy="1"/>
            </a:xfrm>
            <a:prstGeom prst="straightConnector1">
              <a:avLst/>
            </a:prstGeom>
            <a:solidFill>
              <a:schemeClr val="accent3"/>
            </a:solidFill>
            <a:ln w="158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" name="Google Shape;126;p5">
              <a:extLst>
                <a:ext uri="{FF2B5EF4-FFF2-40B4-BE49-F238E27FC236}">
                  <a16:creationId xmlns:a16="http://schemas.microsoft.com/office/drawing/2014/main" id="{64DFC150-C600-4A3E-85E4-F75F111B9088}"/>
                </a:ext>
              </a:extLst>
            </p:cNvPr>
            <p:cNvSpPr txBox="1"/>
            <p:nvPr/>
          </p:nvSpPr>
          <p:spPr>
            <a:xfrm>
              <a:off x="0" y="3263465"/>
              <a:ext cx="11133900" cy="4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第七节：模型相关的软件开发知识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：数据库，API，云技术等</a:t>
              </a:r>
              <a:endParaRPr/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856EA95-8B5E-4879-9DF6-C8A0E766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217" y="-32489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Pytorch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5572D-AE04-4041-B78A-CF3BEE934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41" t="20155" r="44883" b="6666"/>
          <a:stretch/>
        </p:blipFill>
        <p:spPr>
          <a:xfrm>
            <a:off x="0" y="0"/>
            <a:ext cx="5598574" cy="6863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ED635E-5EBD-4C92-9265-4B9B3CBCD6BE}"/>
              </a:ext>
            </a:extLst>
          </p:cNvPr>
          <p:cNvSpPr/>
          <p:nvPr/>
        </p:nvSpPr>
        <p:spPr>
          <a:xfrm>
            <a:off x="5709920" y="2297443"/>
            <a:ext cx="6207760" cy="1551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zh-CN" altLang="en-US" sz="22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我们取出最后一个时间步（使用</a:t>
            </a:r>
            <a:r>
              <a:rPr lang="en-US" altLang="zh-CN" sz="22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[:,-1,:]), </a:t>
            </a:r>
            <a:r>
              <a:rPr lang="zh-CN" altLang="en-US" sz="22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），然后将其输入</a:t>
            </a:r>
            <a:r>
              <a:rPr lang="en-US" altLang="zh-CN" sz="22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dense layer</a:t>
            </a:r>
            <a:r>
              <a:rPr lang="zh-CN" altLang="en-US" sz="22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（或被称为全连结层</a:t>
            </a:r>
            <a:r>
              <a:rPr lang="en-US" altLang="zh-CN" sz="22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2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线性层）中</a:t>
            </a:r>
            <a:endParaRPr lang="en-US" sz="2200" kern="12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4842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BC5054-8407-4097-8535-12D2C6142858}"/>
              </a:ext>
            </a:extLst>
          </p:cNvPr>
          <p:cNvSpPr/>
          <p:nvPr/>
        </p:nvSpPr>
        <p:spPr>
          <a:xfrm>
            <a:off x="0" y="1908189"/>
            <a:ext cx="7235301" cy="4456590"/>
          </a:xfrm>
          <a:prstGeom prst="rect">
            <a:avLst/>
          </a:prstGeom>
          <a:solidFill>
            <a:srgbClr val="FFFFFF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E076B6-B0FF-4A67-A0DB-6370BD5A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78" y="831502"/>
            <a:ext cx="10515600" cy="771332"/>
          </a:xfrm>
        </p:spPr>
        <p:txBody>
          <a:bodyPr>
            <a:noAutofit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zh-CN" altLang="en-US" dirty="0">
                <a:solidFill>
                  <a:srgbClr val="FFFFFF"/>
                </a:solidFill>
              </a:rPr>
              <a:t>生成对抗网络 </a:t>
            </a:r>
            <a:r>
              <a:rPr lang="en-US" dirty="0">
                <a:solidFill>
                  <a:srgbClr val="FFFFFF"/>
                </a:solidFill>
              </a:rPr>
              <a:t>(GANs)</a:t>
            </a:r>
            <a:br>
              <a:rPr lang="en-US" altLang="zh-CN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Generative Adversarial Network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9057FF-F3E3-4764-B6A3-BB99CB0EB3FF}"/>
              </a:ext>
            </a:extLst>
          </p:cNvPr>
          <p:cNvSpPr txBox="1">
            <a:spLocks/>
          </p:cNvSpPr>
          <p:nvPr/>
        </p:nvSpPr>
        <p:spPr>
          <a:xfrm>
            <a:off x="7368755" y="2112356"/>
            <a:ext cx="4725591" cy="4351338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由两个神经网络，分别叫生成模型（</a:t>
            </a:r>
            <a:r>
              <a:rPr lang="en-US" altLang="zh-CN" sz="22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r>
              <a:rPr lang="zh-CN" alt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）和判别模型（</a:t>
            </a:r>
            <a:r>
              <a:rPr lang="en-US" altLang="zh-CN" sz="22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r>
              <a:rPr lang="zh-CN" alt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>
              <a:lnSpc>
                <a:spcPct val="120000"/>
              </a:lnSpc>
            </a:pPr>
            <a:r>
              <a:rPr lang="en-US" altLang="zh-CN" sz="22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r>
              <a:rPr lang="zh-CN" alt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努力产生真实数据，并将产生的数据输入到判别模型当中</a:t>
            </a:r>
          </a:p>
          <a:p>
            <a:pPr>
              <a:lnSpc>
                <a:spcPct val="120000"/>
              </a:lnSpc>
            </a:pPr>
            <a:r>
              <a:rPr lang="zh-CN" alt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判别模型努力辨认生成数据的真假</a:t>
            </a:r>
          </a:p>
          <a:p>
            <a:pPr>
              <a:lnSpc>
                <a:spcPct val="120000"/>
              </a:lnSpc>
            </a:pPr>
            <a:r>
              <a:rPr lang="zh-CN" alt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生成模型努力生成判别模型认不出真假的数据</a:t>
            </a:r>
          </a:p>
          <a:p>
            <a:pPr>
              <a:lnSpc>
                <a:spcPct val="120000"/>
              </a:lnSpc>
            </a:pPr>
            <a:r>
              <a:rPr lang="zh-CN" alt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最终达到以假乱真的目的</a:t>
            </a:r>
          </a:p>
          <a:p>
            <a:endParaRPr lang="en-US" dirty="0"/>
          </a:p>
        </p:txBody>
      </p:sp>
      <p:pic>
        <p:nvPicPr>
          <p:cNvPr id="9" name="Picture 2" descr="GAN diagram">
            <a:extLst>
              <a:ext uri="{FF2B5EF4-FFF2-40B4-BE49-F238E27FC236}">
                <a16:creationId xmlns:a16="http://schemas.microsoft.com/office/drawing/2014/main" id="{4F684D7B-4DEA-4B88-A173-96F2F6293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12" y="2479272"/>
            <a:ext cx="6773583" cy="302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7564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https://cdn-images-1.medium.com/max/1800/1*tyBK095bTNhl9djDMjUe9Q.png">
            <a:extLst>
              <a:ext uri="{FF2B5EF4-FFF2-40B4-BE49-F238E27FC236}">
                <a16:creationId xmlns:a16="http://schemas.microsoft.com/office/drawing/2014/main" id="{78717CE1-BBEA-4F54-903C-6D699E646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6569"/>
            <a:ext cx="7899753" cy="18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70CB40-C380-422F-B470-DBA313AE7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007" y="3046445"/>
            <a:ext cx="5501993" cy="1942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7DC68-6BD2-403C-BC93-09A77375E7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69" t="28527" r="40959" b="41396"/>
          <a:stretch/>
        </p:blipFill>
        <p:spPr>
          <a:xfrm>
            <a:off x="4175760" y="0"/>
            <a:ext cx="4795520" cy="211438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1BEC62-0A91-4B1B-80E3-2B83259B21ED}"/>
              </a:ext>
            </a:extLst>
          </p:cNvPr>
          <p:cNvSpPr txBox="1">
            <a:spLocks/>
          </p:cNvSpPr>
          <p:nvPr/>
        </p:nvSpPr>
        <p:spPr>
          <a:xfrm>
            <a:off x="661184" y="0"/>
            <a:ext cx="10515600" cy="1325563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j-lt"/>
                <a:ea typeface="+mn-ea"/>
                <a:cs typeface="+mn-cs"/>
                <a:sym typeface="Century Gothic"/>
              </a:defRPr>
            </a:lvl1pPr>
            <a:lvl2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2pPr>
            <a:lvl3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3pPr>
            <a:lvl4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4pPr>
            <a:lvl5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5pPr>
            <a:lvl6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0" marR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r>
              <a:rPr lang="en-US" altLang="zh-CN" dirty="0"/>
              <a:t>GAN</a:t>
            </a:r>
            <a:r>
              <a:rPr lang="zh-CN" altLang="en-US" dirty="0"/>
              <a:t>的应用</a:t>
            </a:r>
            <a:endParaRPr lang="en-US" dirty="0"/>
          </a:p>
        </p:txBody>
      </p:sp>
      <p:pic>
        <p:nvPicPr>
          <p:cNvPr id="13" name="Picture 4" descr="https://cdn-images-1.medium.com/max/2000/1*Rm1C3K6ln1dvlnFgJppp6w.png">
            <a:extLst>
              <a:ext uri="{FF2B5EF4-FFF2-40B4-BE49-F238E27FC236}">
                <a16:creationId xmlns:a16="http://schemas.microsoft.com/office/drawing/2014/main" id="{EF7A81B6-A672-4A86-853D-4C20B5F74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94"/>
          <a:stretch/>
        </p:blipFill>
        <p:spPr bwMode="auto">
          <a:xfrm>
            <a:off x="0" y="1884726"/>
            <a:ext cx="6812634" cy="16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3581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929AB3-FB3D-4E92-B90C-C25C7699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02" y="-210210"/>
            <a:ext cx="6818518" cy="119560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生成对抗网络的例子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8AF70-2DE1-4762-9F33-AC9391098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05" y="2313884"/>
            <a:ext cx="1836157" cy="1800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86CC-5E1C-4334-985F-A987A8111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71" y="2320117"/>
            <a:ext cx="1839049" cy="1803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4476A-C1D9-42A7-933A-D57E8BC6E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29" y="2343749"/>
            <a:ext cx="1840177" cy="1804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1C8C8-4C07-408C-8E66-A632F431A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714" y="2346017"/>
            <a:ext cx="1835554" cy="1800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73E545-D3E9-4D8D-914D-CCD4CB4F5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714" y="4545931"/>
            <a:ext cx="1835554" cy="1800060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267F42FA-0CC7-4EC5-938C-81BEEE9F8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56" y="4546131"/>
            <a:ext cx="1835350" cy="17998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416A1-FADF-4D6D-A781-DAE7AE19F4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22" y="4546131"/>
            <a:ext cx="1835698" cy="1800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EF0287-26FA-462F-A847-C6DA82312B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05" y="4546131"/>
            <a:ext cx="1835698" cy="1800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1479B0F-05E0-4237-AD60-BBCCCC3E3739}"/>
              </a:ext>
            </a:extLst>
          </p:cNvPr>
          <p:cNvSpPr/>
          <p:nvPr/>
        </p:nvSpPr>
        <p:spPr>
          <a:xfrm>
            <a:off x="343780" y="1039201"/>
            <a:ext cx="85766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https://github.com/duozhanggithub/HuanIN_Lecture/blob/master/HuanIn_Lecture_6_face_generation.ipynb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5584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50369B-3E82-463A-B3AB-801BF319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235D57-E6E9-4A02-90F9-5F8FB75BC845}"/>
              </a:ext>
            </a:extLst>
          </p:cNvPr>
          <p:cNvSpPr txBox="1">
            <a:spLocks/>
          </p:cNvSpPr>
          <p:nvPr/>
        </p:nvSpPr>
        <p:spPr>
          <a:xfrm>
            <a:off x="163322" y="3429000"/>
            <a:ext cx="5460902" cy="2525086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使用逆向</a:t>
            </a: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conv2d_transpose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）从随机数</a:t>
            </a:r>
            <a:r>
              <a:rPr lang="en-US" altLang="zh-CN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中生成与图片大小一样的矩阵</a:t>
            </a:r>
            <a:endParaRPr lang="en-US" altLang="zh-CN" sz="20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6DBD09-2D71-4539-BFC5-11F8854ED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5" t="24652" r="21775" b="14400"/>
          <a:stretch/>
        </p:blipFill>
        <p:spPr>
          <a:xfrm>
            <a:off x="0" y="0"/>
            <a:ext cx="6366446" cy="38801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44BC21-DE5E-456F-AF30-ED88A8383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7" t="20000" r="21250" b="22791"/>
          <a:stretch/>
        </p:blipFill>
        <p:spPr>
          <a:xfrm>
            <a:off x="5881752" y="1760914"/>
            <a:ext cx="6310248" cy="36156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59828D-B48E-4E10-B5CC-8BADD14EA0F0}"/>
              </a:ext>
            </a:extLst>
          </p:cNvPr>
          <p:cNvSpPr/>
          <p:nvPr/>
        </p:nvSpPr>
        <p:spPr>
          <a:xfrm>
            <a:off x="5932678" y="5376568"/>
            <a:ext cx="6096000" cy="12419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hangingPunct="1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en-US" altLang="zh-CN" sz="20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Discriminator</a:t>
            </a:r>
            <a:r>
              <a:rPr lang="zh-CN" altLang="en-US" sz="20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000" kern="12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hangingPunct="1">
              <a:lnSpc>
                <a:spcPct val="120000"/>
              </a:lnSpc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altLang="zh-CN" sz="20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主要使用</a:t>
            </a:r>
            <a:r>
              <a:rPr lang="en-US" altLang="zh-CN" sz="20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20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conv2d</a:t>
            </a:r>
            <a:r>
              <a:rPr lang="zh-CN" altLang="en-US" sz="2000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），类似于之前展示的二分类的例子</a:t>
            </a:r>
            <a:endParaRPr lang="en-US" sz="2000" kern="12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8804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1D6C5B-9CBE-4F30-AFD9-EFCD27E8894B}"/>
              </a:ext>
            </a:extLst>
          </p:cNvPr>
          <p:cNvSpPr txBox="1">
            <a:spLocks/>
          </p:cNvSpPr>
          <p:nvPr/>
        </p:nvSpPr>
        <p:spPr>
          <a:xfrm>
            <a:off x="7480547" y="1926380"/>
            <a:ext cx="4498093" cy="4697940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g_model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：生成模型的输出</a:t>
            </a:r>
          </a:p>
          <a:p>
            <a:pPr>
              <a:lnSpc>
                <a:spcPct val="110000"/>
              </a:lnSpc>
            </a:pP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d_model_real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真实值输入，判别模型的输出</a:t>
            </a:r>
          </a:p>
          <a:p>
            <a:pPr>
              <a:lnSpc>
                <a:spcPct val="110000"/>
              </a:lnSpc>
            </a:pP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d_model_fake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伪值输入，判别模型的输出</a:t>
            </a:r>
          </a:p>
          <a:p>
            <a:pPr>
              <a:lnSpc>
                <a:spcPct val="110000"/>
              </a:lnSpc>
            </a:pP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d_loss_real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：试图将真实值分类为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= </a:t>
            </a: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tf.ones_like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d_model_real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））</a:t>
            </a:r>
          </a:p>
          <a:p>
            <a:pPr>
              <a:lnSpc>
                <a:spcPct val="110000"/>
              </a:lnSpc>
            </a:pP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d_loss_fake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：试图将伪值分类为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ct val="110000"/>
              </a:lnSpc>
            </a:pP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g_loss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：尝试使伪值（</a:t>
            </a: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d_logits_fake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）与实数值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相同</a:t>
            </a:r>
            <a:endParaRPr lang="en-US" altLang="zh-CN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= </a:t>
            </a: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tf.ones_like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kern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d_model_fake</a:t>
            </a:r>
            <a:r>
              <a:rPr lang="zh-CN" altLang="en-US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））</a:t>
            </a:r>
            <a:endPara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54C08E-C408-4119-8C00-541463960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5" t="28666" r="30925" b="30934"/>
          <a:stretch/>
        </p:blipFill>
        <p:spPr>
          <a:xfrm>
            <a:off x="64511" y="-47730"/>
            <a:ext cx="7297691" cy="3476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9EE31-82A7-4F56-9B8B-D438AD585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5" t="26621" r="22150" b="27066"/>
          <a:stretch/>
        </p:blipFill>
        <p:spPr>
          <a:xfrm>
            <a:off x="64511" y="3429000"/>
            <a:ext cx="729538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485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4C9F13-CCA3-4ABC-BCEF-A5A446660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1" y="611569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FFFFFF"/>
                </a:solidFill>
              </a:rPr>
              <a:t>模型的训练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6F3E50-8EE8-40D2-8FDD-F6279FD86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5" t="20267" r="24925" b="6934"/>
          <a:stretch/>
        </p:blipFill>
        <p:spPr>
          <a:xfrm>
            <a:off x="0" y="1865376"/>
            <a:ext cx="6492240" cy="49926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8F00E6-A6B5-4149-B807-308C65612F89}"/>
              </a:ext>
            </a:extLst>
          </p:cNvPr>
          <p:cNvSpPr/>
          <p:nvPr/>
        </p:nvSpPr>
        <p:spPr>
          <a:xfrm>
            <a:off x="6696324" y="2029306"/>
            <a:ext cx="5343275" cy="4416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zh-CN" altLang="en-US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注意此处所使用的前边所写的</a:t>
            </a:r>
            <a:r>
              <a:rPr lang="en-US" altLang="zh-CN" kern="1200" dirty="0" err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model_loss</a:t>
            </a:r>
            <a:r>
              <a:rPr lang="en-US" altLang="zh-CN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1200" dirty="0" err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model_opt</a:t>
            </a:r>
            <a:r>
              <a:rPr lang="zh-CN" altLang="en-US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等自定义</a:t>
            </a:r>
            <a:r>
              <a:rPr lang="en-US" altLang="zh-CN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function</a:t>
            </a:r>
          </a:p>
          <a:p>
            <a:pPr marL="342900" indent="-34290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en-US" altLang="zh-CN" kern="1200" dirty="0" err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en-US" altLang="zh-CN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版本（仅使用了</a:t>
            </a:r>
            <a:r>
              <a:rPr lang="en-US" altLang="zh-CN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MINST</a:t>
            </a:r>
            <a:r>
              <a:rPr lang="zh-CN" altLang="en-US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数据）：</a:t>
            </a:r>
            <a:r>
              <a:rPr lang="en-US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https://github.com/duozhanggithub/HuanIN_Lecture/blob/master/HuanIn_Lecture_6_MNIST_GAN.ipynb</a:t>
            </a:r>
            <a:endParaRPr lang="en-US" altLang="zh-CN" kern="12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zh-CN" altLang="en-US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相关资料来自：</a:t>
            </a:r>
            <a:endParaRPr lang="en-US" altLang="zh-CN" kern="12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4" indent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https://www.udacity.com/course/deep-learning-nanodegree--nd101</a:t>
            </a:r>
            <a:r>
              <a:rPr lang="en-US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3" indent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https://www.udacity.com/course/deep-learning-pytorch--ud188</a:t>
            </a:r>
            <a:endParaRPr lang="en-US" kern="12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zh-CN" altLang="en-US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由于图片数据所需计算资源极大，建议使用</a:t>
            </a:r>
            <a:r>
              <a:rPr lang="en-US" altLang="zh-CN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en-US" kern="12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或者云计算</a:t>
            </a:r>
            <a:endParaRPr lang="en-US" altLang="zh-CN" kern="12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13529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Freeform 6"/>
          <p:cNvSpPr/>
          <p:nvPr/>
        </p:nvSpPr>
        <p:spPr>
          <a:xfrm>
            <a:off x="0" y="-3175"/>
            <a:ext cx="12192001" cy="5203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Rectangle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Freeform 23"/>
          <p:cNvSpPr/>
          <p:nvPr/>
        </p:nvSpPr>
        <p:spPr>
          <a:xfrm>
            <a:off x="0" y="0"/>
            <a:ext cx="463700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985"/>
                </a:lnTo>
                <a:lnTo>
                  <a:pt x="19875" y="6860"/>
                </a:lnTo>
                <a:lnTo>
                  <a:pt x="19855" y="6880"/>
                </a:lnTo>
                <a:lnTo>
                  <a:pt x="19825" y="6910"/>
                </a:lnTo>
                <a:lnTo>
                  <a:pt x="19796" y="6935"/>
                </a:lnTo>
                <a:lnTo>
                  <a:pt x="19796" y="6995"/>
                </a:lnTo>
                <a:lnTo>
                  <a:pt x="19825" y="7020"/>
                </a:lnTo>
                <a:lnTo>
                  <a:pt x="19855" y="7050"/>
                </a:lnTo>
                <a:lnTo>
                  <a:pt x="19875" y="7070"/>
                </a:lnTo>
                <a:lnTo>
                  <a:pt x="21600" y="794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Title 1"/>
          <p:cNvSpPr txBox="1">
            <a:spLocks noGrp="1"/>
          </p:cNvSpPr>
          <p:nvPr>
            <p:ph type="title"/>
          </p:nvPr>
        </p:nvSpPr>
        <p:spPr>
          <a:xfrm>
            <a:off x="1278086" y="1800225"/>
            <a:ext cx="3444213" cy="4241138"/>
          </a:xfrm>
          <a:prstGeom prst="rect">
            <a:avLst/>
          </a:prstGeom>
        </p:spPr>
        <p:txBody>
          <a:bodyPr anchor="t"/>
          <a:lstStyle>
            <a:lvl1pPr>
              <a:defRPr sz="4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entury Gothic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关注我们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73" name="Picture 26" descr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15553" y="643464"/>
            <a:ext cx="5397898" cy="5397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7" y="0"/>
                </a:moveTo>
                <a:cubicBezTo>
                  <a:pt x="375" y="0"/>
                  <a:pt x="0" y="375"/>
                  <a:pt x="0" y="837"/>
                </a:cubicBezTo>
                <a:lnTo>
                  <a:pt x="0" y="20763"/>
                </a:lnTo>
                <a:cubicBezTo>
                  <a:pt x="0" y="21225"/>
                  <a:pt x="375" y="21600"/>
                  <a:pt x="837" y="21600"/>
                </a:cubicBezTo>
                <a:lnTo>
                  <a:pt x="20763" y="21600"/>
                </a:lnTo>
                <a:cubicBezTo>
                  <a:pt x="21225" y="21600"/>
                  <a:pt x="21600" y="21225"/>
                  <a:pt x="21600" y="20763"/>
                </a:cubicBezTo>
                <a:lnTo>
                  <a:pt x="21600" y="837"/>
                </a:lnTo>
                <a:cubicBezTo>
                  <a:pt x="21600" y="375"/>
                  <a:pt x="21225" y="0"/>
                  <a:pt x="20763" y="0"/>
                </a:cubicBezTo>
                <a:lnTo>
                  <a:pt x="837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grpSp>
        <p:nvGrpSpPr>
          <p:cNvPr id="376" name="Group 30"/>
          <p:cNvGrpSpPr/>
          <p:nvPr/>
        </p:nvGrpSpPr>
        <p:grpSpPr>
          <a:xfrm>
            <a:off x="-209049" y="-221703"/>
            <a:ext cx="3145240" cy="2130694"/>
            <a:chOff x="0" y="0"/>
            <a:chExt cx="3145239" cy="2130693"/>
          </a:xfrm>
        </p:grpSpPr>
        <p:pic>
          <p:nvPicPr>
            <p:cNvPr id="374" name="Picture 32" descr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130694" cy="2130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5" name="TextBox 34"/>
            <p:cNvSpPr txBox="1"/>
            <p:nvPr/>
          </p:nvSpPr>
          <p:spPr>
            <a:xfrm>
              <a:off x="1594954" y="742180"/>
              <a:ext cx="1550286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>
                  <a:latin typeface="LiHei Pro Medium"/>
                  <a:ea typeface="LiHei Pro Medium"/>
                  <a:cs typeface="LiHei Pro Medium"/>
                  <a:sym typeface="LiHei Pro Medium"/>
                </a:defRPr>
              </a:lvl1pPr>
            </a:lstStyle>
            <a:p>
              <a:r>
                <a:t>学院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标题 1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entury Gothic"/>
              </a:defRPr>
            </a:pP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entury Gothic"/>
              </a:rPr>
              <a:t>课程代码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0" name="内容占位符 2"/>
          <p:cNvSpPr txBox="1">
            <a:spLocks noGrp="1"/>
          </p:cNvSpPr>
          <p:nvPr>
            <p:ph type="body" idx="1"/>
          </p:nvPr>
        </p:nvSpPr>
        <p:spPr>
          <a:xfrm>
            <a:off x="728719" y="2589012"/>
            <a:ext cx="10572000" cy="32974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hangingPunct="0">
              <a:lnSpc>
                <a:spcPct val="130000"/>
              </a:lnSpc>
              <a:spcBef>
                <a:spcPts val="0"/>
              </a:spcBef>
              <a:buSzPts val="2000"/>
              <a:buFont typeface="Helvetica Neue"/>
              <a:buChar char=""/>
            </a:pPr>
            <a:r>
              <a:rPr lang="en-US" sz="2000" b="1" dirty="0">
                <a:solidFill>
                  <a:srgbClr val="FFFFFF"/>
                </a:solidFill>
                <a:latin typeface="+mj-ea"/>
                <a:ea typeface="+mj-ea"/>
              </a:rPr>
              <a:t>https://github.com/duozhanggithub/HuanIN_Lecture/blob/master/HuanIn_Lecture_6.ipynb</a:t>
            </a:r>
          </a:p>
          <a:p>
            <a:pPr hangingPunct="0">
              <a:lnSpc>
                <a:spcPct val="130000"/>
              </a:lnSpc>
              <a:spcBef>
                <a:spcPts val="0"/>
              </a:spcBef>
              <a:buSzPts val="2000"/>
              <a:buFont typeface="Helvetica Neue"/>
              <a:buChar char=""/>
            </a:pPr>
            <a:r>
              <a:rPr lang="en-US" sz="2000" b="1" dirty="0">
                <a:solidFill>
                  <a:srgbClr val="FFFFFF"/>
                </a:solidFill>
                <a:latin typeface="+mj-ea"/>
                <a:ea typeface="+mj-ea"/>
              </a:rPr>
              <a:t>https://github.com/duozhanggithub/HuanIN_Lecture/blob/master/HuanIn_Lecture_6_face_generation.ipynb</a:t>
            </a:r>
          </a:p>
          <a:p>
            <a:pPr hangingPunct="0">
              <a:lnSpc>
                <a:spcPct val="130000"/>
              </a:lnSpc>
              <a:spcBef>
                <a:spcPts val="0"/>
              </a:spcBef>
              <a:buSzPts val="2000"/>
              <a:buFont typeface="Helvetica Neue"/>
              <a:buChar char=""/>
            </a:pPr>
            <a:r>
              <a:rPr lang="en-US" sz="2000" b="1" dirty="0">
                <a:solidFill>
                  <a:srgbClr val="FFFFFF"/>
                </a:solidFill>
                <a:latin typeface="+mj-ea"/>
                <a:ea typeface="+mj-ea"/>
              </a:rPr>
              <a:t>https://github.com/duozhanggithub/HuanIN_Lecture/blob/master/HuanIn_Lecture_6_MNIST_GAN.ipynb</a:t>
            </a:r>
          </a:p>
        </p:txBody>
      </p:sp>
      <p:grpSp>
        <p:nvGrpSpPr>
          <p:cNvPr id="213" name="Group 32"/>
          <p:cNvGrpSpPr/>
          <p:nvPr/>
        </p:nvGrpSpPr>
        <p:grpSpPr>
          <a:xfrm>
            <a:off x="8939031" y="-32431"/>
            <a:ext cx="3145240" cy="2130695"/>
            <a:chOff x="0" y="0"/>
            <a:chExt cx="3145239" cy="2130693"/>
          </a:xfrm>
        </p:grpSpPr>
        <p:pic>
          <p:nvPicPr>
            <p:cNvPr id="211" name="Picture 33" descr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30694" cy="2130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TextBox 34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>
                  <a:latin typeface="LiHei Pro Medium"/>
                  <a:ea typeface="LiHei Pro Medium"/>
                  <a:cs typeface="LiHei Pro Medium"/>
                  <a:sym typeface="LiHei Pro Medium"/>
                </a:defRPr>
              </a:lvl1pPr>
            </a:lstStyle>
            <a:p>
              <a:r>
                <a:t>学院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192000" y="821410"/>
            <a:ext cx="3120325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标题字号：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40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副标题字号：</a:t>
            </a:r>
            <a:r>
              <a:rPr lang="en-US" altLang="zh-CN" dirty="0"/>
              <a:t>24</a:t>
            </a:r>
            <a:r>
              <a:rPr lang="zh-CN" altLang="en-US" dirty="0"/>
              <a:t>或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（根据长短调整）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小标题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/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内容字号：</a:t>
            </a:r>
            <a:r>
              <a:rPr lang="en-US" altLang="zh-CN" dirty="0"/>
              <a:t>20</a:t>
            </a:r>
            <a:r>
              <a:rPr lang="zh-CN" altLang="en-US" dirty="0"/>
              <a:t>或</a:t>
            </a:r>
            <a:r>
              <a:rPr lang="en-US" altLang="zh-CN" dirty="0"/>
              <a:t>18</a:t>
            </a:r>
            <a:r>
              <a:rPr lang="zh-CN" altLang="en-US" dirty="0"/>
              <a:t> （根据长短调整）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中文字体：宋体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英文字体：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Times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Roman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Calibri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插入新的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请右键选择“复制当前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”或“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duplicate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slide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”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A74B2F-DD81-406E-BAB7-0E8D3A1B6F83}"/>
              </a:ext>
            </a:extLst>
          </p:cNvPr>
          <p:cNvSpPr/>
          <p:nvPr/>
        </p:nvSpPr>
        <p:spPr>
          <a:xfrm>
            <a:off x="248208" y="2793545"/>
            <a:ext cx="5437853" cy="3811792"/>
          </a:xfrm>
          <a:prstGeom prst="rect">
            <a:avLst/>
          </a:prstGeom>
          <a:solidFill>
            <a:srgbClr val="FFFFFF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grpSp>
        <p:nvGrpSpPr>
          <p:cNvPr id="213" name="Group 32"/>
          <p:cNvGrpSpPr/>
          <p:nvPr/>
        </p:nvGrpSpPr>
        <p:grpSpPr>
          <a:xfrm>
            <a:off x="8939031" y="-32431"/>
            <a:ext cx="3145240" cy="2130695"/>
            <a:chOff x="0" y="0"/>
            <a:chExt cx="3145239" cy="2130693"/>
          </a:xfrm>
        </p:grpSpPr>
        <p:pic>
          <p:nvPicPr>
            <p:cNvPr id="211" name="Picture 33" descr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30694" cy="2130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TextBox 34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600">
                  <a:latin typeface="LiHei Pro Medium"/>
                  <a:ea typeface="LiHei Pro Medium"/>
                  <a:cs typeface="LiHei Pro Medium"/>
                  <a:sym typeface="LiHei Pro Medium"/>
                </a:defRPr>
              </a:lvl1pPr>
            </a:lstStyle>
            <a:p>
              <a:r>
                <a:t>学院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192000" y="821410"/>
            <a:ext cx="3120325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标题字号：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40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副标题字号：</a:t>
            </a:r>
            <a:r>
              <a:rPr lang="en-US" altLang="zh-CN" dirty="0"/>
              <a:t>24</a:t>
            </a:r>
            <a:r>
              <a:rPr lang="zh-CN" altLang="en-US" dirty="0"/>
              <a:t>或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（根据长短调整）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小标题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/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内容字号：</a:t>
            </a:r>
            <a:r>
              <a:rPr lang="en-US" altLang="zh-CN" dirty="0"/>
              <a:t>20</a:t>
            </a:r>
            <a:r>
              <a:rPr lang="zh-CN" altLang="en-US" dirty="0"/>
              <a:t>或</a:t>
            </a:r>
            <a:r>
              <a:rPr lang="en-US" altLang="zh-CN" dirty="0"/>
              <a:t>18</a:t>
            </a:r>
            <a:r>
              <a:rPr lang="zh-CN" altLang="en-US" dirty="0"/>
              <a:t> （根据长短调整）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中文字体：宋体</a:t>
            </a:r>
            <a:endParaRPr lang="en-US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英文字体：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Times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Roman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Calibri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插入新的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请右键选择“复制当前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”或“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duplicate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slide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rPr>
              <a:t>”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1A4914C-C34B-44CA-91AD-EF2C8F5563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Century Gothic"/>
              </a:defRPr>
            </a:pP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循环神经网络</a:t>
            </a:r>
            <a:b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Recurrent Neural Network</a:t>
            </a:r>
            <a:endParaRPr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FAE3A-A92F-4A82-B516-1171600A2607}"/>
              </a:ext>
            </a:extLst>
          </p:cNvPr>
          <p:cNvSpPr/>
          <p:nvPr/>
        </p:nvSpPr>
        <p:spPr>
          <a:xfrm>
            <a:off x="5940774" y="3762738"/>
            <a:ext cx="5926571" cy="262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Helvetica Neue"/>
              <a:buChar char=""/>
            </a:pPr>
            <a:r>
              <a:rPr lang="zh-CN" altLang="en-US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的隐藏层中，具有延时单元，它存储了之前隐藏单元激活的信息，并反馈到网络中。 </a:t>
            </a:r>
            <a:endParaRPr lang="en-US" altLang="zh-CN" sz="2000" dirty="0">
              <a:solidFill>
                <a:srgbClr val="FFFFFF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Helvetica Neue"/>
              <a:buChar char=""/>
            </a:pPr>
            <a:r>
              <a:rPr lang="zh-CN" altLang="en-US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与静态前馈结构相比，循环机制使神经网络继承记忆</a:t>
            </a:r>
            <a:endParaRPr lang="en-US" altLang="zh-CN" sz="2000" dirty="0">
              <a:solidFill>
                <a:srgbClr val="FFFFFF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Helvetica Neue"/>
              <a:buChar char=""/>
            </a:pPr>
            <a:r>
              <a:rPr lang="zh-CN" altLang="en-US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注意：要从三维的角度来想象循环神经网络，常见的循环神经网络的示意图容易让人产生误解</a:t>
            </a:r>
            <a:endParaRPr lang="en-US" altLang="zh-CN" sz="2000" dirty="0">
              <a:solidFill>
                <a:srgbClr val="FFFFFF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Pts val="2000"/>
              <a:buFont typeface="Helvetica Neue"/>
              <a:buChar char=""/>
            </a:pPr>
            <a:r>
              <a:rPr lang="zh-CN" altLang="en-US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输入，隐含层，输出都不仅仅只是一个点</a:t>
            </a:r>
            <a:r>
              <a:rPr lang="en-US" altLang="zh-CN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rgbClr val="FFFFFF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 descr="âneural networksâçå¾çæç´¢ç»æ">
            <a:extLst>
              <a:ext uri="{FF2B5EF4-FFF2-40B4-BE49-F238E27FC236}">
                <a16:creationId xmlns:a16="http://schemas.microsoft.com/office/drawing/2014/main" id="{4545187F-5EEE-4BC2-A930-CEC830F2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18" y="3080864"/>
            <a:ext cx="3194205" cy="336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ârecurrent neural networks gifâçå¾çæç´¢ç»æ">
            <a:extLst>
              <a:ext uri="{FF2B5EF4-FFF2-40B4-BE49-F238E27FC236}">
                <a16:creationId xmlns:a16="http://schemas.microsoft.com/office/drawing/2014/main" id="{CA77874A-BB41-4A10-A094-7A3317C274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1" y="1472672"/>
            <a:ext cx="2374958" cy="214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ârecurrent neural networks gifâçå¾çæç´¢ç»æ">
            <a:extLst>
              <a:ext uri="{FF2B5EF4-FFF2-40B4-BE49-F238E27FC236}">
                <a16:creationId xmlns:a16="http://schemas.microsoft.com/office/drawing/2014/main" id="{B851CB2E-0D69-49C4-9A24-56E9AA5E2E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440" y="1442573"/>
            <a:ext cx="4559919" cy="23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quals 12">
            <a:extLst>
              <a:ext uri="{FF2B5EF4-FFF2-40B4-BE49-F238E27FC236}">
                <a16:creationId xmlns:a16="http://schemas.microsoft.com/office/drawing/2014/main" id="{FBD53197-8A58-43CB-B90C-817F49F0791D}"/>
              </a:ext>
            </a:extLst>
          </p:cNvPr>
          <p:cNvSpPr/>
          <p:nvPr/>
        </p:nvSpPr>
        <p:spPr>
          <a:xfrm>
            <a:off x="2951388" y="2023488"/>
            <a:ext cx="551432" cy="41411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E3746-FF92-4177-AC28-D21F96A3E3E6}"/>
              </a:ext>
            </a:extLst>
          </p:cNvPr>
          <p:cNvSpPr/>
          <p:nvPr/>
        </p:nvSpPr>
        <p:spPr>
          <a:xfrm>
            <a:off x="824491" y="3191875"/>
            <a:ext cx="509426" cy="310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4A3C44-A912-4CFF-93CD-55D96BC8BDC6}"/>
              </a:ext>
            </a:extLst>
          </p:cNvPr>
          <p:cNvSpPr/>
          <p:nvPr/>
        </p:nvSpPr>
        <p:spPr>
          <a:xfrm>
            <a:off x="1865851" y="3362419"/>
            <a:ext cx="850564" cy="2736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B2218-DA4E-4339-8981-6D14F06D504B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>
            <a:off x="1079204" y="3502460"/>
            <a:ext cx="786647" cy="1228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DD35E5-D95F-4C79-B7AF-A3BF0C774B2C}"/>
              </a:ext>
            </a:extLst>
          </p:cNvPr>
          <p:cNvSpPr/>
          <p:nvPr/>
        </p:nvSpPr>
        <p:spPr>
          <a:xfrm>
            <a:off x="3071224" y="2977335"/>
            <a:ext cx="1007494" cy="347158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43035C-792D-4441-AEC2-5B9AE0254087}"/>
              </a:ext>
            </a:extLst>
          </p:cNvPr>
          <p:cNvSpPr/>
          <p:nvPr/>
        </p:nvSpPr>
        <p:spPr>
          <a:xfrm>
            <a:off x="575492" y="2220656"/>
            <a:ext cx="1024708" cy="7544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07AB3-A7EE-4F00-8F34-176919E6C560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1600200" y="2597856"/>
            <a:ext cx="1471024" cy="2115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68B503D-648C-4CA2-86D5-8534CB479BC9}"/>
              </a:ext>
            </a:extLst>
          </p:cNvPr>
          <p:cNvSpPr/>
          <p:nvPr/>
        </p:nvSpPr>
        <p:spPr>
          <a:xfrm>
            <a:off x="739774" y="1720359"/>
            <a:ext cx="673590" cy="363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F463E9-6D8B-4A4B-9E29-44B037BC6AA5}"/>
              </a:ext>
            </a:extLst>
          </p:cNvPr>
          <p:cNvSpPr/>
          <p:nvPr/>
        </p:nvSpPr>
        <p:spPr>
          <a:xfrm>
            <a:off x="4433458" y="3642677"/>
            <a:ext cx="878093" cy="19881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FC0D3B-AE68-4281-BEFE-CC247F4BB18E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1413364" y="1901870"/>
            <a:ext cx="3020094" cy="27348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8633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CF68D7-DCE4-4525-90DA-E8E5F4A6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三维空间中的循环神经网络</a:t>
            </a:r>
            <a:endParaRPr lang="zh-CN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FC6D2C-1E79-4E52-98CE-1B6C9D2193CD}"/>
              </a:ext>
            </a:extLst>
          </p:cNvPr>
          <p:cNvSpPr txBox="1">
            <a:spLocks/>
          </p:cNvSpPr>
          <p:nvPr/>
        </p:nvSpPr>
        <p:spPr>
          <a:xfrm>
            <a:off x="8235357" y="1667448"/>
            <a:ext cx="3461343" cy="4351338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pPr algn="just" hangingPunct="0">
              <a:lnSpc>
                <a:spcPct val="120000"/>
              </a:lnSpc>
              <a:spcBef>
                <a:spcPts val="0"/>
              </a:spcBef>
              <a:buSzPts val="2000"/>
              <a:buFont typeface="Helvetica Neue"/>
              <a:buChar char=""/>
            </a:pPr>
            <a:r>
              <a:rPr lang="zh-CN" altLang="en-US" sz="2000" b="1" dirty="0">
                <a:solidFill>
                  <a:schemeClr val="accent4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每个时间节点上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都有多个输入值、隐藏的神经元和输出值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20000"/>
              </a:lnSpc>
              <a:spcBef>
                <a:spcPts val="0"/>
              </a:spcBef>
              <a:buSzPts val="2000"/>
              <a:buFont typeface="Helvetica Neue"/>
              <a:buChar char=""/>
            </a:pPr>
            <a:endParaRPr lang="zh-CN" altLang="en-US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20000"/>
              </a:lnSpc>
              <a:spcBef>
                <a:spcPts val="0"/>
              </a:spcBef>
              <a:buSzPts val="2000"/>
              <a:buFont typeface="Helvetica Neue"/>
              <a:buChar char=""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我们稍后会讨论图中点的不同颜色</a:t>
            </a:r>
            <a:endParaRPr lang="en-US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 descr="https://iamtrask.github.io/img/recurrence_gif.gif">
            <a:extLst>
              <a:ext uri="{FF2B5EF4-FFF2-40B4-BE49-F238E27FC236}">
                <a16:creationId xmlns:a16="http://schemas.microsoft.com/office/drawing/2014/main" id="{B3446823-5D04-4662-A1C5-0AAE23E4B3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1296"/>
            <a:ext cx="7528559" cy="423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997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5A4644-6FCF-4148-BFB4-3ECF42F9B888}"/>
              </a:ext>
            </a:extLst>
          </p:cNvPr>
          <p:cNvSpPr/>
          <p:nvPr/>
        </p:nvSpPr>
        <p:spPr>
          <a:xfrm>
            <a:off x="5743852" y="101590"/>
            <a:ext cx="6143348" cy="2943451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pic>
        <p:nvPicPr>
          <p:cNvPr id="6" name="Picture 2" descr="âneural networkâçå¾çæç´¢ç»æ">
            <a:extLst>
              <a:ext uri="{FF2B5EF4-FFF2-40B4-BE49-F238E27FC236}">
                <a16:creationId xmlns:a16="http://schemas.microsoft.com/office/drawing/2014/main" id="{A2C42972-8B89-4C88-9BBD-DE40841D9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6" y="853249"/>
            <a:ext cx="5268520" cy="28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ç¸å³å¾ç">
            <a:extLst>
              <a:ext uri="{FF2B5EF4-FFF2-40B4-BE49-F238E27FC236}">
                <a16:creationId xmlns:a16="http://schemas.microsoft.com/office/drawing/2014/main" id="{4740EA07-A192-44EF-9C62-79744808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62" y="2963792"/>
            <a:ext cx="6155537" cy="32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70BF787-E255-4B81-A00F-CD6387CDB29A}"/>
              </a:ext>
            </a:extLst>
          </p:cNvPr>
          <p:cNvSpPr/>
          <p:nvPr/>
        </p:nvSpPr>
        <p:spPr>
          <a:xfrm>
            <a:off x="2574523" y="2015229"/>
            <a:ext cx="674703" cy="6747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4FDB35-A97A-4659-AB1E-1FAA44C0E665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3150418" y="2591124"/>
            <a:ext cx="2581245" cy="8378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A2D7F6-5551-4144-B3E0-B79E98316C31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3150418" y="2591124"/>
            <a:ext cx="2581245" cy="34136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016966-3675-4B4A-8B2A-34EB41425647}"/>
              </a:ext>
            </a:extLst>
          </p:cNvPr>
          <p:cNvSpPr/>
          <p:nvPr/>
        </p:nvSpPr>
        <p:spPr>
          <a:xfrm>
            <a:off x="5731663" y="2909791"/>
            <a:ext cx="6143349" cy="329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2" descr="ârecurrent neural networksâçå¾çæç´¢ç»æ">
            <a:extLst>
              <a:ext uri="{FF2B5EF4-FFF2-40B4-BE49-F238E27FC236}">
                <a16:creationId xmlns:a16="http://schemas.microsoft.com/office/drawing/2014/main" id="{2B08A9E8-7A31-4071-878C-3C4A5314B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535" y="101590"/>
            <a:ext cx="5268521" cy="304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636B3A-3D5E-421B-9B73-32BD37BD0749}"/>
              </a:ext>
            </a:extLst>
          </p:cNvPr>
          <p:cNvSpPr txBox="1"/>
          <p:nvPr/>
        </p:nvSpPr>
        <p:spPr>
          <a:xfrm>
            <a:off x="232189" y="3903685"/>
            <a:ext cx="5346563" cy="2259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accent1"/>
              </a:buClr>
              <a:buSzPts val="2000"/>
              <a:buFont typeface="Helvetica Neue"/>
              <a:buChar char=""/>
            </a:pPr>
            <a:r>
              <a:rPr lang="zh-CN" altLang="en-US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前馈神经网络：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SzPts val="2000"/>
            </a:pPr>
            <a:r>
              <a:rPr lang="en-US" altLang="zh-CN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反向传播</a:t>
            </a:r>
            <a:endParaRPr lang="en-US" altLang="zh-CN" sz="2000" dirty="0">
              <a:solidFill>
                <a:srgbClr val="FFFFFF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  <a:buSzPts val="2000"/>
            </a:pPr>
            <a:r>
              <a:rPr lang="en-US" altLang="zh-CN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	Back Propagation </a:t>
            </a:r>
            <a:r>
              <a:rPr lang="zh-CN" altLang="en-US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BP</a:t>
            </a:r>
            <a:r>
              <a:rPr lang="zh-CN" altLang="en-US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>
              <a:lnSpc>
                <a:spcPct val="120000"/>
              </a:lnSpc>
              <a:buClr>
                <a:schemeClr val="accent1"/>
              </a:buClr>
              <a:buSzPts val="2000"/>
              <a:buFont typeface="Helvetica Neue"/>
              <a:buChar char=""/>
            </a:pPr>
            <a:r>
              <a:rPr lang="zh-CN" altLang="en-US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循环神经网络：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SzPts val="2000"/>
            </a:pPr>
            <a:r>
              <a:rPr lang="en-US" altLang="zh-CN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基于时间的反向传播</a:t>
            </a:r>
            <a:endParaRPr lang="en-US" altLang="zh-CN" sz="2000" dirty="0">
              <a:solidFill>
                <a:srgbClr val="FFFFFF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  <a:buSzPts val="2000"/>
            </a:pPr>
            <a:r>
              <a:rPr lang="en-US" altLang="zh-CN" sz="2000" dirty="0">
                <a:solidFill>
                  <a:srgbClr val="FFFFFF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	Back Propagation Through Time (BPTT)</a:t>
            </a:r>
            <a:endParaRPr lang="en-US" sz="2000" dirty="0">
              <a:solidFill>
                <a:srgbClr val="FFFFFF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579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9439BE6-741A-4C53-A34D-1DC1E352168A}"/>
              </a:ext>
            </a:extLst>
          </p:cNvPr>
          <p:cNvSpPr txBox="1">
            <a:spLocks/>
          </p:cNvSpPr>
          <p:nvPr/>
        </p:nvSpPr>
        <p:spPr>
          <a:xfrm>
            <a:off x="868148" y="2415875"/>
            <a:ext cx="4248472" cy="1676567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3429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1pPr>
            <a:lvl2pPr marL="778668" marR="0" indent="-32146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2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2pPr>
            <a:lvl3pPr marL="1208314" marR="0" indent="-293914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3pPr>
            <a:lvl4pPr marL="17145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4pPr>
            <a:lvl5pPr marL="21717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entury Gothic"/>
              </a:defRPr>
            </a:lvl5pPr>
            <a:lvl6pPr marL="25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29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33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3714300" marR="0" indent="-34290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RNN with sigmoid</a:t>
            </a:r>
          </a:p>
          <a:p>
            <a:pPr>
              <a:buFont typeface="Century" panose="02040604050505020304" pitchFamily="18" charset="0"/>
              <a:buChar char="♦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输入值的灵敏度随时间衰减</a:t>
            </a:r>
          </a:p>
          <a:p>
            <a:pPr>
              <a:buFont typeface="Century" panose="02040604050505020304" pitchFamily="18" charset="0"/>
              <a:buChar char="♦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神经网络遗忘了先前的输入值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8000" lvl="1" indent="0">
              <a:buFontTx/>
              <a:buNone/>
            </a:pPr>
            <a:endParaRPr lang="en-US" altLang="ko-K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그림 5">
            <a:extLst>
              <a:ext uri="{FF2B5EF4-FFF2-40B4-BE49-F238E27FC236}">
                <a16:creationId xmlns:a16="http://schemas.microsoft.com/office/drawing/2014/main" id="{1315AE0D-B49B-4535-A273-7A56E500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72" y="1960368"/>
            <a:ext cx="4082098" cy="2238436"/>
          </a:xfrm>
          <a:prstGeom prst="rect">
            <a:avLst/>
          </a:prstGeom>
          <a:ln w="19050">
            <a:solidFill>
              <a:srgbClr val="EA1200"/>
            </a:solidFill>
          </a:ln>
        </p:spPr>
      </p:pic>
      <p:pic>
        <p:nvPicPr>
          <p:cNvPr id="19" name="그림 6">
            <a:extLst>
              <a:ext uri="{FF2B5EF4-FFF2-40B4-BE49-F238E27FC236}">
                <a16:creationId xmlns:a16="http://schemas.microsoft.com/office/drawing/2014/main" id="{B3A1ED17-E04E-4B36-8471-A4FFFD851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72" y="4336241"/>
            <a:ext cx="4071094" cy="2238437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129F8C-8AC6-4107-B425-3EE72A258542}"/>
              </a:ext>
            </a:extLst>
          </p:cNvPr>
          <p:cNvSpPr/>
          <p:nvPr/>
        </p:nvSpPr>
        <p:spPr>
          <a:xfrm>
            <a:off x="868148" y="4329082"/>
            <a:ext cx="440851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zh-CN" alt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长短期记忆（</a:t>
            </a:r>
            <a:r>
              <a:rPr lang="en-US" altLang="zh-CN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4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 typeface="Century" panose="02040604050505020304" pitchFamily="18" charset="0"/>
              <a:buChar char="♦"/>
            </a:pPr>
            <a:r>
              <a: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单元格可记住需要的输入值</a:t>
            </a: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 typeface="Century" panose="02040604050505020304" pitchFamily="18" charset="0"/>
              <a:buChar char="♦"/>
            </a:pPr>
            <a:r>
              <a: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输出值可随时被调用</a:t>
            </a:r>
            <a:endParaRPr lang="en-US" altLang="ko-KR" sz="20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9339C984-D73F-4DF2-A250-D4667C7F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34" y="320203"/>
            <a:ext cx="10572000" cy="97045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随着时间推移的梯度消失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13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FBF62518-E82E-484D-A45B-1958F32B3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04" y="3460187"/>
            <a:ext cx="5473342" cy="2815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828B5-922D-43C5-9C6C-6A0D224F9E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6" y="85801"/>
            <a:ext cx="6000892" cy="3375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319C09-14F8-43AF-966F-8D512748B4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68" y="85801"/>
            <a:ext cx="5740215" cy="3375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9FCFE-DECB-42C7-BB4F-DABF9A2F11A8}"/>
              </a:ext>
            </a:extLst>
          </p:cNvPr>
          <p:cNvSpPr/>
          <p:nvPr/>
        </p:nvSpPr>
        <p:spPr>
          <a:xfrm>
            <a:off x="3797620" y="1264076"/>
            <a:ext cx="659219" cy="69111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C20D7-65F1-4B56-8945-133820CE4F54}"/>
              </a:ext>
            </a:extLst>
          </p:cNvPr>
          <p:cNvSpPr/>
          <p:nvPr/>
        </p:nvSpPr>
        <p:spPr>
          <a:xfrm>
            <a:off x="7707777" y="746975"/>
            <a:ext cx="2788591" cy="18931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40E8FC-9BB0-43F7-812C-D69E84CD774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4456839" y="1609635"/>
            <a:ext cx="3250938" cy="8393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1C32F34-5C0B-4EAC-8193-8BF245B0E4E4}"/>
              </a:ext>
            </a:extLst>
          </p:cNvPr>
          <p:cNvSpPr/>
          <p:nvPr/>
        </p:nvSpPr>
        <p:spPr>
          <a:xfrm>
            <a:off x="439290" y="3669122"/>
            <a:ext cx="567926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en-US" altLang="zh-CN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：为了克服存在的梯度爆炸现象而设计的循环神经网络</a:t>
            </a:r>
            <a:endParaRPr lang="en-US" altLang="zh-CN" sz="20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是以谷歌翻译为代表的诸多机器翻译软件背后的算法</a:t>
            </a:r>
            <a:endParaRPr lang="en-US" altLang="zh-CN" sz="20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hangingPunct="1">
              <a:spcBef>
                <a:spcPts val="600"/>
              </a:spcBef>
              <a:buClr>
                <a:schemeClr val="accent1"/>
              </a:buClr>
              <a:buSzPct val="100000"/>
              <a:buFontTx/>
              <a:buChar char=""/>
            </a:pPr>
            <a:r>
              <a:rPr lang="zh-CN" alt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尤其适合于处理序列式数据（语言，文字，时间序列等）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9519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https://cdn-images-1.medium.com/max/800/1*yBXV9o5q7L_CvY7quJt3WQ.png">
            <a:extLst>
              <a:ext uri="{FF2B5EF4-FFF2-40B4-BE49-F238E27FC236}">
                <a16:creationId xmlns:a16="http://schemas.microsoft.com/office/drawing/2014/main" id="{A66EA403-A66C-4EAC-A821-B9CDCE4B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92" y="3023277"/>
            <a:ext cx="5536432" cy="351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83DCE517-D2F7-4851-B7C3-6DD0B5876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99" y="676685"/>
            <a:ext cx="4030798" cy="615553"/>
          </a:xfrm>
        </p:spPr>
        <p:txBody>
          <a:bodyPr>
            <a:noAutofit/>
          </a:bodyPr>
          <a:lstStyle/>
          <a:p>
            <a:r>
              <a:rPr lang="nb-NO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and GRU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6518C92A-DFC5-495F-ABDD-2B60F227DAC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defRPr>
            </a:lvl9pPr>
          </a:lstStyle>
          <a:p>
            <a:fld id="{76503D8D-F27D-49CA-A299-3589FD585F6D}" type="slidenum">
              <a:rPr lang="en-GB" smtClean="0"/>
              <a:pPr/>
              <a:t>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D65F1FC-603D-4AAB-9C22-0E8DAD48AA9F}"/>
                  </a:ext>
                </a:extLst>
              </p:cNvPr>
              <p:cNvSpPr/>
              <p:nvPr/>
            </p:nvSpPr>
            <p:spPr>
              <a:xfrm>
                <a:off x="-33914" y="2162928"/>
                <a:ext cx="3024546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D65F1FC-603D-4AAB-9C22-0E8DAD48A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14" y="2162928"/>
                <a:ext cx="3024546" cy="391902"/>
              </a:xfrm>
              <a:prstGeom prst="rect">
                <a:avLst/>
              </a:prstGeom>
              <a:blipFill rotWithShape="0">
                <a:blip r:embed="rId3"/>
                <a:stretch>
                  <a:fillRect t="-90625" b="-1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4DA0E1C-193E-4F4C-8452-A445144C307C}"/>
                  </a:ext>
                </a:extLst>
              </p:cNvPr>
              <p:cNvSpPr/>
              <p:nvPr/>
            </p:nvSpPr>
            <p:spPr>
              <a:xfrm>
                <a:off x="-15767" y="2545615"/>
                <a:ext cx="3102644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4DA0E1C-193E-4F4C-8452-A445144C3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67" y="2545615"/>
                <a:ext cx="3102644" cy="411651"/>
              </a:xfrm>
              <a:prstGeom prst="rect">
                <a:avLst/>
              </a:prstGeom>
              <a:blipFill rotWithShape="0">
                <a:blip r:embed="rId4"/>
                <a:stretch>
                  <a:fillRect t="-153731" r="-20825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A781D41-09ED-45C3-8A66-E65ACAA10B12}"/>
                  </a:ext>
                </a:extLst>
              </p:cNvPr>
              <p:cNvSpPr/>
              <p:nvPr/>
            </p:nvSpPr>
            <p:spPr>
              <a:xfrm>
                <a:off x="-38061" y="2988324"/>
                <a:ext cx="3132332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A781D41-09ED-45C3-8A66-E65ACAA10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061" y="2988324"/>
                <a:ext cx="3132332" cy="411651"/>
              </a:xfrm>
              <a:prstGeom prst="rect">
                <a:avLst/>
              </a:prstGeom>
              <a:blipFill rotWithShape="0">
                <a:blip r:embed="rId5"/>
                <a:stretch>
                  <a:fillRect t="-151471" r="-20428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2778B9B-9007-48EB-A71C-B1E68E61CFE6}"/>
                  </a:ext>
                </a:extLst>
              </p:cNvPr>
              <p:cNvSpPr/>
              <p:nvPr/>
            </p:nvSpPr>
            <p:spPr>
              <a:xfrm>
                <a:off x="-15767" y="3408042"/>
                <a:ext cx="2122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°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2778B9B-9007-48EB-A71C-B1E68E61C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67" y="3408042"/>
                <a:ext cx="2122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12607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60EB32F-3C30-418A-9691-B83A387874D2}"/>
                  </a:ext>
                </a:extLst>
              </p:cNvPr>
              <p:cNvSpPr/>
              <p:nvPr/>
            </p:nvSpPr>
            <p:spPr>
              <a:xfrm>
                <a:off x="-15766" y="3822988"/>
                <a:ext cx="31936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60EB32F-3C30-418A-9691-B83A38787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66" y="3822988"/>
                <a:ext cx="319369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16393" r="-14695" b="-186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6BE4C05-F193-4387-BC0A-ED9618CE38FD}"/>
                  </a:ext>
                </a:extLst>
              </p:cNvPr>
              <p:cNvSpPr/>
              <p:nvPr/>
            </p:nvSpPr>
            <p:spPr>
              <a:xfrm>
                <a:off x="-15766" y="4237934"/>
                <a:ext cx="1673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6BE4C05-F193-4387-BC0A-ED9618CE3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66" y="4237934"/>
                <a:ext cx="1673471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16393" r="-29818" b="-186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694FC05-A75C-4F34-BA27-151E0DB46F75}"/>
                  </a:ext>
                </a:extLst>
              </p:cNvPr>
              <p:cNvSpPr/>
              <p:nvPr/>
            </p:nvSpPr>
            <p:spPr>
              <a:xfrm>
                <a:off x="8550005" y="2118229"/>
                <a:ext cx="3103542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694FC05-A75C-4F34-BA27-151E0DB46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005" y="2118229"/>
                <a:ext cx="3103542" cy="411651"/>
              </a:xfrm>
              <a:prstGeom prst="rect">
                <a:avLst/>
              </a:prstGeom>
              <a:blipFill rotWithShape="0">
                <a:blip r:embed="rId9"/>
                <a:stretch>
                  <a:fillRect t="-151471" r="-20629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EB396D7-5B20-4DA7-8791-E8D5B73B49C9}"/>
                  </a:ext>
                </a:extLst>
              </p:cNvPr>
              <p:cNvSpPr/>
              <p:nvPr/>
            </p:nvSpPr>
            <p:spPr>
              <a:xfrm>
                <a:off x="8569755" y="2528131"/>
                <a:ext cx="3083793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B396D7-5B20-4DA7-8791-E8D5B73B4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755" y="2528131"/>
                <a:ext cx="3083793" cy="411651"/>
              </a:xfrm>
              <a:prstGeom prst="rect">
                <a:avLst/>
              </a:prstGeom>
              <a:blipFill rotWithShape="0">
                <a:blip r:embed="rId10"/>
                <a:stretch>
                  <a:fillRect t="-153731" r="-20751" b="-2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70F994C-A028-4A0A-AE45-D1D90795F999}"/>
                  </a:ext>
                </a:extLst>
              </p:cNvPr>
              <p:cNvSpPr/>
              <p:nvPr/>
            </p:nvSpPr>
            <p:spPr>
              <a:xfrm>
                <a:off x="8668345" y="2939626"/>
                <a:ext cx="2860911" cy="402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°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endChr m:val=""/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°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0F994C-A028-4A0A-AE45-D1D90795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345" y="2939626"/>
                <a:ext cx="2860911" cy="402739"/>
              </a:xfrm>
              <a:prstGeom prst="rect">
                <a:avLst/>
              </a:prstGeom>
              <a:blipFill rotWithShape="0">
                <a:blip r:embed="rId11"/>
                <a:stretch>
                  <a:fillRect t="-106061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0377AFE-582F-4FB5-9B93-C69DCCFD3384}"/>
                  </a:ext>
                </a:extLst>
              </p:cNvPr>
              <p:cNvSpPr/>
              <p:nvPr/>
            </p:nvSpPr>
            <p:spPr>
              <a:xfrm>
                <a:off x="8569754" y="3402080"/>
                <a:ext cx="3684214" cy="417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∗[</m:t>
                              </m:r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US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  <m:r>
                                    <a:rPr lang="en-US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)]+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0377AFE-582F-4FB5-9B93-C69DCCFD3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754" y="3402080"/>
                <a:ext cx="3684214" cy="417615"/>
              </a:xfrm>
              <a:prstGeom prst="rect">
                <a:avLst/>
              </a:prstGeom>
              <a:blipFill rotWithShape="0">
                <a:blip r:embed="rId12"/>
                <a:stretch>
                  <a:fillRect t="-149275" r="-17384" b="-2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1435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theme/theme1.xml><?xml version="1.0" encoding="utf-8"?>
<a:theme xmlns:a="http://schemas.openxmlformats.org/drawingml/2006/main" name="引用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3" id="{270206E0-21DD-8A4D-B4A5-55FA563975F9}" vid="{58C49D09-D628-AB47-BADA-1FDDA2C0A4D1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Quotable">
    <a:dk1>
      <a:srgbClr val="000000"/>
    </a:dk1>
    <a:lt1>
      <a:srgbClr val="212121"/>
    </a:lt1>
    <a:dk2>
      <a:srgbClr val="A7A7A7"/>
    </a:dk2>
    <a:lt2>
      <a:srgbClr val="535353"/>
    </a:lt2>
    <a:accent1>
      <a:srgbClr val="00C6BB"/>
    </a:accent1>
    <a:accent2>
      <a:srgbClr val="6FEBA0"/>
    </a:accent2>
    <a:accent3>
      <a:srgbClr val="B6DF5E"/>
    </a:accent3>
    <a:accent4>
      <a:srgbClr val="EFB251"/>
    </a:accent4>
    <a:accent5>
      <a:srgbClr val="EF755F"/>
    </a:accent5>
    <a:accent6>
      <a:srgbClr val="ED515C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6142</TotalTime>
  <Words>2058</Words>
  <Application>Microsoft Office PowerPoint</Application>
  <PresentationFormat>Widescreen</PresentationFormat>
  <Paragraphs>170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Helvetica Neue</vt:lpstr>
      <vt:lpstr>LiHei Pro Medium</vt:lpstr>
      <vt:lpstr>SimSun</vt:lpstr>
      <vt:lpstr>SimSun</vt:lpstr>
      <vt:lpstr>Arial</vt:lpstr>
      <vt:lpstr>Cambria Math</vt:lpstr>
      <vt:lpstr>Century</vt:lpstr>
      <vt:lpstr>Century Gothic</vt:lpstr>
      <vt:lpstr>Helvetica</vt:lpstr>
      <vt:lpstr>Times New Roman</vt:lpstr>
      <vt:lpstr>引用</vt:lpstr>
      <vt:lpstr>PowerPoint Presentation</vt:lpstr>
      <vt:lpstr>主要课程</vt:lpstr>
      <vt:lpstr>课程代码</vt:lpstr>
      <vt:lpstr>循环神经网络 Recurrent Neural Network</vt:lpstr>
      <vt:lpstr>三维空间中的循环神经网络</vt:lpstr>
      <vt:lpstr>PowerPoint Presentation</vt:lpstr>
      <vt:lpstr>随着时间推移的梯度消失</vt:lpstr>
      <vt:lpstr>PowerPoint Presentation</vt:lpstr>
      <vt:lpstr>LSTM and GRU</vt:lpstr>
      <vt:lpstr>PowerPoint Presentation</vt:lpstr>
      <vt:lpstr>PowerPoint Presentation</vt:lpstr>
      <vt:lpstr>在三维状态下的LSTM和BPTT</vt:lpstr>
      <vt:lpstr>LSTM在水行业的应用</vt:lpstr>
      <vt:lpstr>PowerPoint Presentation</vt:lpstr>
      <vt:lpstr>将自行车共享回归转变为预测问题</vt:lpstr>
      <vt:lpstr>预测问题的输入值和输出值</vt:lpstr>
      <vt:lpstr>PowerPoint Presentation</vt:lpstr>
      <vt:lpstr>PowerPoint Presentation</vt:lpstr>
      <vt:lpstr>PowerPoint Presentation</vt:lpstr>
      <vt:lpstr>Pytorch</vt:lpstr>
      <vt:lpstr> 生成对抗网络 (GANs) Generative Adversarial Network</vt:lpstr>
      <vt:lpstr>PowerPoint Presentation</vt:lpstr>
      <vt:lpstr>生成对抗网络的例子</vt:lpstr>
      <vt:lpstr>PowerPoint Presentation</vt:lpstr>
      <vt:lpstr>PowerPoint Presentation</vt:lpstr>
      <vt:lpstr>模型的训练</vt:lpstr>
      <vt:lpstr>关注我们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XXXXXXXXX</dc:title>
  <dc:creator>Windows User</dc:creator>
  <cp:lastModifiedBy>铎 张</cp:lastModifiedBy>
  <cp:revision>103</cp:revision>
  <dcterms:created xsi:type="dcterms:W3CDTF">2019-05-11T15:37:18Z</dcterms:created>
  <dcterms:modified xsi:type="dcterms:W3CDTF">2019-06-23T12:30:57Z</dcterms:modified>
</cp:coreProperties>
</file>